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7" r:id="rId3"/>
    <p:sldId id="258" r:id="rId4"/>
    <p:sldId id="365" r:id="rId5"/>
    <p:sldId id="367" r:id="rId6"/>
    <p:sldId id="366" r:id="rId7"/>
    <p:sldId id="266" r:id="rId8"/>
    <p:sldId id="345" r:id="rId9"/>
    <p:sldId id="262" r:id="rId10"/>
    <p:sldId id="264" r:id="rId11"/>
    <p:sldId id="288" r:id="rId12"/>
    <p:sldId id="329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2" autoAdjust="0"/>
    <p:restoredTop sz="94660"/>
  </p:normalViewPr>
  <p:slideViewPr>
    <p:cSldViewPr>
      <p:cViewPr varScale="1">
        <p:scale>
          <a:sx n="81" d="100"/>
          <a:sy n="81" d="100"/>
        </p:scale>
        <p:origin x="1248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B63C1-BD8E-42A5-B65F-24C5290AA751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A2EA6-7047-440E-A28A-522031986B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05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15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83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516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52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53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58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20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9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58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1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26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A4481-D09E-42AA-8FC7-8403F8EB4ADC}" type="datetimeFigureOut">
              <a:rPr lang="zh-TW" altLang="en-US" smtClean="0"/>
              <a:pPr/>
              <a:t>2021/4/15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2C5EF-766C-4570-A45A-D3362D6ED0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69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038" t="68890" r="-50982" b="-28888"/>
          <a:stretch>
            <a:fillRect/>
          </a:stretch>
        </p:blipFill>
        <p:spPr>
          <a:xfrm>
            <a:off x="0" y="0"/>
            <a:ext cx="2304256" cy="2564904"/>
          </a:xfrm>
        </p:spPr>
      </p:pic>
      <p:sp>
        <p:nvSpPr>
          <p:cNvPr id="7" name="矩形 6"/>
          <p:cNvSpPr/>
          <p:nvPr/>
        </p:nvSpPr>
        <p:spPr>
          <a:xfrm>
            <a:off x="899592" y="0"/>
            <a:ext cx="8244408" cy="3816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zh-TW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台灣基督長老教會</a:t>
            </a:r>
            <a:r>
              <a:rPr lang="zh-TW" altLang="en-US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中部中會</a:t>
            </a:r>
            <a:endParaRPr lang="zh-TW" altLang="zh-TW" sz="40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ctr"/>
            <a:r>
              <a:rPr lang="zh-TW" altLang="en-US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長執培訓會</a:t>
            </a:r>
            <a:endParaRPr lang="en-US" altLang="zh-TW" sz="40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/>
            <a:r>
              <a:rPr lang="zh-TW" altLang="zh-TW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日期</a:t>
            </a:r>
            <a:r>
              <a:rPr lang="en-US" altLang="zh-TW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2021.4.17  Am:08:00   </a:t>
            </a:r>
            <a:r>
              <a:rPr lang="zh-TW" altLang="zh-TW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星期</a:t>
            </a:r>
            <a:r>
              <a:rPr lang="zh-TW" alt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六</a:t>
            </a:r>
            <a:endParaRPr lang="zh-TW" altLang="zh-TW" sz="18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lang="en-US" altLang="zh-TW" sz="3600" u="sng" kern="1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主講</a:t>
            </a:r>
            <a:r>
              <a:rPr lang="en-US" altLang="zh-TW" sz="36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乎乎姆牧師</a:t>
            </a:r>
            <a:endParaRPr lang="en-US" altLang="zh-TW" sz="3600" kern="1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布農族福音與文化小冊子說明</a:t>
            </a:r>
            <a:endParaRPr lang="zh-TW" altLang="zh-TW" sz="36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3680" r="27171" b="47783"/>
          <a:stretch>
            <a:fillRect/>
          </a:stretch>
        </p:blipFill>
        <p:spPr bwMode="auto">
          <a:xfrm>
            <a:off x="0" y="508518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2668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719412"/>
            <a:ext cx="8640960" cy="5760640"/>
          </a:xfrm>
        </p:spPr>
        <p:txBody>
          <a:bodyPr>
            <a:noAutofit/>
          </a:bodyPr>
          <a:lstStyle/>
          <a:p>
            <a:pPr marL="260350" algn="l">
              <a:lnSpc>
                <a:spcPts val="3500"/>
              </a:lnSpc>
            </a:pPr>
            <a:r>
              <a:rPr lang="zh-TW" altLang="zh-TW" sz="32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七、心得</a:t>
            </a:r>
            <a:r>
              <a:rPr lang="zh-TW" altLang="zh-TW" sz="32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明體a.."/>
              </a:rPr>
              <a:t> </a:t>
            </a:r>
            <a:br>
              <a:rPr lang="zh-TW" altLang="zh-TW" sz="3200" dirty="0">
                <a:effectLst/>
                <a:latin typeface="華康中黑體"/>
                <a:cs typeface="Times New Roman" panose="02020603050405020304" pitchFamily="18" charset="0"/>
              </a:rPr>
            </a:br>
            <a:r>
              <a:rPr lang="en-US" altLang="zh-TW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1.</a:t>
            </a:r>
            <a:r>
              <a:rPr lang="en-US" altLang="zh-TW" sz="28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華康中明體"/>
              </a:rPr>
              <a:t> 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"/>
              </a:rPr>
              <a:t>展開福音與文化對話的開始</a:t>
            </a:r>
            <a:b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2.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寫下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文化與福音教育性的冊子</a:t>
            </a:r>
            <a:b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8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華康中明體a.."/>
              </a:rPr>
              <a:t>3.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記錄布農族文化與教會</a:t>
            </a:r>
            <a:r>
              <a:rPr lang="zh-TW" altLang="zh-TW" sz="2800" kern="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福音轉化的策略和對應方式</a:t>
            </a: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r>
              <a:rPr lang="en-US" altLang="zh-TW" sz="28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華康中明體a.."/>
              </a:rPr>
              <a:t>4.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喚起族人信仰與生命與根基</a:t>
            </a: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r>
              <a:rPr lang="zh-TW" altLang="en-US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八、期待</a:t>
            </a:r>
            <a: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—</a:t>
            </a: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1</a:t>
            </a:r>
            <a:r>
              <a:rPr lang="zh-TW" altLang="en-US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成為教育性教材，激發更多的座談、研討</a:t>
            </a:r>
            <a: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.</a:t>
            </a: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2</a:t>
            </a:r>
            <a:r>
              <a:rPr lang="zh-TW" altLang="en-US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成為各年齡層的教戰手冊</a:t>
            </a:r>
            <a:b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</a:br>
            <a:r>
              <a:rPr lang="en-US" altLang="zh-TW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3</a:t>
            </a:r>
            <a:r>
              <a:rPr lang="zh-TW" altLang="en-US" sz="2800" kern="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華康中明體a.."/>
              </a:rPr>
              <a:t>深化或歸類更多元的對話手冊</a:t>
            </a:r>
            <a:br>
              <a:rPr lang="en-US" altLang="zh-TW" sz="2800" dirty="0">
                <a:latin typeface="Adobe 黑体 Std R" pitchFamily="34" charset="-128"/>
                <a:ea typeface="Adobe 黑体 Std R" pitchFamily="34" charset="-128"/>
              </a:rPr>
            </a:br>
            <a:endParaRPr lang="zh-TW" altLang="zh-TW" sz="2800" dirty="0">
              <a:latin typeface="Adobe 楷体 Std R" pitchFamily="18" charset="-128"/>
              <a:ea typeface="Adobe 楷体 Std R" pitchFamily="18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2051720" y="0"/>
            <a:ext cx="709228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內容版面配置區 4">
            <a:extLst>
              <a:ext uri="{FF2B5EF4-FFF2-40B4-BE49-F238E27FC236}">
                <a16:creationId xmlns:a16="http://schemas.microsoft.com/office/drawing/2014/main" id="{133D7413-C016-40D3-9A2B-BE688193EA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0" y="5085184"/>
            <a:ext cx="8040100" cy="1772816"/>
          </a:xfrm>
        </p:spPr>
      </p:pic>
    </p:spTree>
    <p:extLst>
      <p:ext uri="{BB962C8B-B14F-4D97-AF65-F5344CB8AC3E}">
        <p14:creationId xmlns:p14="http://schemas.microsoft.com/office/powerpoint/2010/main" val="20089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252520" cy="3240360"/>
          </a:xfrm>
        </p:spPr>
      </p:pic>
      <p:sp>
        <p:nvSpPr>
          <p:cNvPr id="2" name="矩形 1"/>
          <p:cNvSpPr/>
          <p:nvPr/>
        </p:nvSpPr>
        <p:spPr>
          <a:xfrm>
            <a:off x="467544" y="105273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8000" b="1" dirty="0" err="1">
                <a:latin typeface="Adobe 繁黑體 Std B" pitchFamily="34" charset="-120"/>
                <a:ea typeface="Adobe 繁黑體 Std B" pitchFamily="34" charset="-120"/>
              </a:rPr>
              <a:t>miqomisang</a:t>
            </a:r>
            <a:endParaRPr lang="en-US" altLang="zh-TW" sz="8000" b="1" dirty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40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t="3680" r="27171" b="47783"/>
          <a:stretch>
            <a:fillRect/>
          </a:stretch>
        </p:blipFill>
        <p:spPr bwMode="auto">
          <a:xfrm>
            <a:off x="0" y="508518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0461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252520" cy="4104456"/>
          </a:xfrm>
        </p:spPr>
      </p:pic>
      <p:sp>
        <p:nvSpPr>
          <p:cNvPr id="2" name="矩形 1"/>
          <p:cNvSpPr/>
          <p:nvPr/>
        </p:nvSpPr>
        <p:spPr>
          <a:xfrm>
            <a:off x="-108520" y="260648"/>
            <a:ext cx="90730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600" b="1" dirty="0">
                <a:latin typeface="Adobe 繁黑體 Std B"/>
              </a:rPr>
              <a:t>請安</a:t>
            </a:r>
            <a:endParaRPr lang="en-US" altLang="zh-TW" sz="6600" b="1" dirty="0">
              <a:latin typeface="Adobe 繁黑體 Std B"/>
            </a:endParaRPr>
          </a:p>
          <a:p>
            <a:pPr algn="ctr"/>
            <a:r>
              <a:rPr lang="zh-TW" altLang="en-US" sz="6600" b="1" dirty="0">
                <a:latin typeface="Adobe 繁黑體 Std B"/>
              </a:rPr>
              <a:t>彼此祝福</a:t>
            </a:r>
            <a:r>
              <a:rPr lang="en-US" altLang="zh-TW" sz="6600" b="1" dirty="0">
                <a:latin typeface="Adobe 繁黑體 Std B"/>
              </a:rPr>
              <a:t>:</a:t>
            </a:r>
            <a:r>
              <a:rPr lang="zh-TW" altLang="en-US" sz="6600" b="1" dirty="0">
                <a:latin typeface="Adobe 繁黑體 Std B"/>
              </a:rPr>
              <a:t>平安</a:t>
            </a:r>
            <a:endParaRPr lang="en-US" altLang="zh-TW" sz="6600" b="1" dirty="0">
              <a:latin typeface="Adobe 繁黑體 Std B"/>
            </a:endParaRPr>
          </a:p>
          <a:p>
            <a:pPr algn="ctr"/>
            <a:r>
              <a:rPr lang="en-US" altLang="zh-TW" sz="6600" b="1" dirty="0">
                <a:latin typeface="Adobe 繁黑體 Std B"/>
              </a:rPr>
              <a:t>------</a:t>
            </a:r>
            <a:r>
              <a:rPr lang="zh-TW" altLang="en-US" sz="6600" b="1" dirty="0">
                <a:latin typeface="Adobe 繁黑體 Std B"/>
              </a:rPr>
              <a:t>會  眾</a:t>
            </a:r>
            <a:r>
              <a:rPr lang="en-US" altLang="zh-TW" sz="6600" b="1" dirty="0">
                <a:latin typeface="Adobe 繁黑體 Std B"/>
              </a:rPr>
              <a:t> </a:t>
            </a:r>
            <a:endParaRPr lang="zh-TW" altLang="zh-TW" sz="6600" b="1" dirty="0">
              <a:latin typeface="Adobe 繁黑體 Std B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t="3680" r="27171" b="47783"/>
          <a:stretch>
            <a:fillRect/>
          </a:stretch>
        </p:blipFill>
        <p:spPr bwMode="auto">
          <a:xfrm>
            <a:off x="0" y="508518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647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040100" cy="2815754"/>
          </a:xfrm>
        </p:spPr>
      </p:pic>
      <p:sp>
        <p:nvSpPr>
          <p:cNvPr id="2" name="矩形 1"/>
          <p:cNvSpPr/>
          <p:nvPr/>
        </p:nvSpPr>
        <p:spPr>
          <a:xfrm>
            <a:off x="251520" y="916162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8000" dirty="0">
                <a:latin typeface="Adobe 繁黑體 Std B" pitchFamily="34" charset="-120"/>
                <a:ea typeface="Adobe 繁黑體 Std B" pitchFamily="34" charset="-120"/>
              </a:rPr>
              <a:t>文化與信仰的對遇</a:t>
            </a:r>
            <a:endParaRPr lang="en-US" altLang="zh-TW" sz="80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8000" b="1" dirty="0">
                <a:latin typeface="Adobe 繁黑體 Std B" pitchFamily="34" charset="-120"/>
                <a:ea typeface="Adobe 繁黑體 Std B" pitchFamily="34" charset="-120"/>
              </a:rPr>
              <a:t>誰是詮釋者</a:t>
            </a:r>
            <a:r>
              <a:rPr lang="en-US" altLang="zh-TW" sz="8000" b="1" dirty="0">
                <a:latin typeface="Adobe 繁黑體 Std B" pitchFamily="34" charset="-120"/>
                <a:ea typeface="Adobe 繁黑體 Std B" pitchFamily="34" charset="-120"/>
              </a:rPr>
              <a:t>?</a:t>
            </a:r>
            <a:endParaRPr lang="zh-TW" altLang="en-US" sz="80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t="3680" r="27171" b="47783"/>
          <a:stretch>
            <a:fillRect/>
          </a:stretch>
        </p:blipFill>
        <p:spPr bwMode="auto">
          <a:xfrm>
            <a:off x="0" y="5445224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554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408145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分享撰寫過程 所見所思</a:t>
            </a:r>
            <a:endParaRPr lang="en-US" altLang="zh-TW" sz="5400" kern="100" dirty="0">
              <a:solidFill>
                <a:srgbClr val="000000"/>
              </a:solidFill>
              <a:effectLst/>
              <a:latin typeface="Adobe 繁黑體 Std B"/>
              <a:ea typeface="標楷體" panose="03000509000000000000" pitchFamily="65" charset="-120"/>
            </a:endParaRPr>
          </a:p>
          <a:p>
            <a:pPr lvl="0"/>
            <a:endParaRPr lang="en-US" altLang="zh-TW" sz="5400" kern="100" dirty="0">
              <a:solidFill>
                <a:srgbClr val="000000"/>
              </a:solidFill>
              <a:effectLst/>
              <a:latin typeface="Adobe 繁黑體 Std B"/>
              <a:ea typeface="標楷體" panose="03000509000000000000" pitchFamily="65" charset="-120"/>
            </a:endParaRPr>
          </a:p>
          <a:p>
            <a:pPr lvl="0"/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1</a:t>
            </a:r>
            <a:r>
              <a:rPr lang="zh-TW" altLang="en-US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 起初</a:t>
            </a:r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—</a:t>
            </a:r>
            <a:r>
              <a:rPr lang="zh-TW" altLang="en-US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事件的開始</a:t>
            </a:r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—</a:t>
            </a:r>
            <a:r>
              <a:rPr lang="zh-TW" altLang="en-US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總會</a:t>
            </a:r>
            <a:endParaRPr lang="en-US" altLang="zh-TW" sz="5400" kern="100" dirty="0">
              <a:solidFill>
                <a:srgbClr val="000000"/>
              </a:solidFill>
              <a:latin typeface="Adobe 繁黑體 Std B"/>
              <a:ea typeface="標楷體" panose="03000509000000000000" pitchFamily="65" charset="-120"/>
            </a:endParaRPr>
          </a:p>
          <a:p>
            <a:pPr lvl="0"/>
            <a:r>
              <a:rPr lang="en-US" altLang="zh-TW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2</a:t>
            </a:r>
            <a:r>
              <a:rPr lang="zh-TW" altLang="en-US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 小冊子的目的</a:t>
            </a:r>
            <a:endParaRPr lang="en-US" altLang="zh-TW" sz="5400" kern="100" dirty="0">
              <a:solidFill>
                <a:srgbClr val="000000"/>
              </a:solidFill>
              <a:effectLst/>
              <a:latin typeface="Adobe 繁黑體 Std B"/>
              <a:ea typeface="標楷體" panose="03000509000000000000" pitchFamily="65" charset="-120"/>
            </a:endParaRPr>
          </a:p>
          <a:p>
            <a:pPr lvl="0"/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3</a:t>
            </a:r>
            <a:r>
              <a:rPr lang="zh-TW" altLang="en-US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策劃諮詢人員</a:t>
            </a:r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—</a:t>
            </a:r>
            <a:r>
              <a:rPr lang="zh-TW" altLang="en-US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三布中</a:t>
            </a:r>
            <a:r>
              <a:rPr lang="en-US" altLang="zh-TW" sz="5400" kern="100" dirty="0">
                <a:solidFill>
                  <a:srgbClr val="000000"/>
                </a:solidFill>
                <a:latin typeface="Adobe 繁黑體 Std B"/>
                <a:ea typeface="標楷體" panose="03000509000000000000" pitchFamily="65" charset="-120"/>
              </a:rPr>
              <a:t>—</a:t>
            </a:r>
          </a:p>
          <a:p>
            <a:pPr lvl="0"/>
            <a:r>
              <a:rPr lang="en-US" altLang="zh-TW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4</a:t>
            </a:r>
            <a:r>
              <a:rPr lang="zh-TW" altLang="en-US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執行推動</a:t>
            </a:r>
            <a:r>
              <a:rPr lang="en-US" altLang="zh-TW" sz="5400" kern="100" dirty="0">
                <a:solidFill>
                  <a:srgbClr val="000000"/>
                </a:solidFill>
                <a:effectLst/>
                <a:latin typeface="Adobe 繁黑體 Std B"/>
                <a:ea typeface="標楷體" panose="03000509000000000000" pitchFamily="65" charset="-120"/>
              </a:rPr>
              <a:t>--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445224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873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3024336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編寫內容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分成</a:t>
            </a:r>
            <a:r>
              <a:rPr lang="zh-TW" altLang="zh-TW" sz="49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傳統節慶</a:t>
            </a:r>
            <a:r>
              <a:rPr lang="en-US" altLang="zh-TW" sz="49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/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傳統祭儀</a:t>
            </a:r>
            <a: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/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傳統文化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三大部分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，</a:t>
            </a:r>
            <a:b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每部分編寫</a:t>
            </a:r>
            <a: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3-5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個問題，</a:t>
            </a:r>
            <a:b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採問答方式編寫，盡量簡答，</a:t>
            </a:r>
            <a:b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加上聖經依據。</a:t>
            </a:r>
            <a:b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每個問題</a:t>
            </a:r>
            <a:r>
              <a:rPr lang="en-US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300-500</a:t>
            </a:r>
            <a:r>
              <a:rPr lang="zh-TW" altLang="zh-TW" sz="4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字。</a:t>
            </a:r>
            <a:br>
              <a:rPr lang="zh-TW" altLang="zh-TW" sz="4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DFMing-W5-WIN-BF"/>
              </a:rPr>
            </a:br>
            <a:endParaRPr lang="zh-TW" altLang="en-US" sz="4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107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33265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3200" u="sng" dirty="0"/>
              <a:t>       </a:t>
            </a:r>
          </a:p>
          <a:p>
            <a:endParaRPr lang="en-US" altLang="zh-TW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251520" y="332656"/>
            <a:ext cx="82089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350" algn="just"/>
            <a:r>
              <a:rPr lang="zh-TW" altLang="zh-TW" sz="44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"/>
              </a:rPr>
              <a:t>小冊子</a:t>
            </a:r>
            <a:r>
              <a:rPr lang="en-US" altLang="zh-TW" sz="44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"/>
              </a:rPr>
              <a:t>:</a:t>
            </a:r>
            <a:r>
              <a:rPr lang="zh-TW" altLang="zh-TW" sz="44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分成三大篇幅： </a:t>
            </a:r>
            <a:endParaRPr lang="en-US" altLang="zh-TW" sz="44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華康中明體a.."/>
            </a:endParaRPr>
          </a:p>
          <a:p>
            <a:pPr marL="260350" algn="just"/>
            <a:endParaRPr lang="zh-TW" altLang="zh-TW" sz="44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lvl="0" indent="-342900">
              <a:buFont typeface="+mj-ea"/>
              <a:buAutoNum type="ea1ChtPlain"/>
            </a:pPr>
            <a:r>
              <a:rPr lang="zh-TW" altLang="en-US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Islulus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-an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(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祭典儀式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)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篇、</a:t>
            </a:r>
            <a:endParaRPr lang="en-US" altLang="zh-TW" sz="4400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華康中明體a.."/>
            </a:endParaRPr>
          </a:p>
          <a:p>
            <a:pPr marL="342900" lvl="0" indent="-342900">
              <a:buFont typeface="+mj-ea"/>
              <a:buAutoNum type="ea1ChtPlain"/>
            </a:pPr>
            <a:endParaRPr lang="zh-TW" altLang="zh-TW" sz="4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lvl="0" indent="-342900">
              <a:buFont typeface="+mj-ea"/>
              <a:buAutoNum type="ea1ChtPlain"/>
            </a:pPr>
            <a:r>
              <a:rPr lang="zh-TW" altLang="en-US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Pali-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samu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(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禁忌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)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篇、</a:t>
            </a:r>
            <a:endParaRPr lang="en-US" altLang="zh-TW" sz="4400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華康中明體a.."/>
            </a:endParaRPr>
          </a:p>
          <a:p>
            <a:pPr lvl="0"/>
            <a:endParaRPr lang="zh-TW" altLang="zh-TW" sz="4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en-US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 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Siniqomis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明體a.."/>
              </a:rPr>
              <a:t>生活篇。</a:t>
            </a:r>
            <a:endParaRPr lang="zh-TW" altLang="zh-TW" sz="4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zh-TW" sz="3600" dirty="0">
              <a:latin typeface="Adobe 楷体 Std R" pitchFamily="18" charset="-128"/>
              <a:ea typeface="Adobe 楷体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107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33265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3200" u="sng" dirty="0"/>
              <a:t>       </a:t>
            </a:r>
          </a:p>
          <a:p>
            <a:endParaRPr lang="en-US" altLang="zh-TW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10994" y="30998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40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壹</a:t>
            </a:r>
            <a:r>
              <a:rPr lang="zh-TW" altLang="en-US" sz="4000" kern="100" dirty="0">
                <a:solidFill>
                  <a:srgbClr val="000000"/>
                </a:solidFill>
                <a:latin typeface="華康中黑體"/>
                <a:ea typeface="標楷體" panose="03000509000000000000" pitchFamily="65" charset="-120"/>
                <a:cs typeface="華康中黑體"/>
              </a:rPr>
              <a:t>、</a:t>
            </a:r>
            <a:r>
              <a:rPr lang="zh-TW" altLang="zh-TW" sz="40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祭典儀式</a:t>
            </a:r>
            <a:r>
              <a:rPr lang="en-US" altLang="zh-TW" sz="40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(</a:t>
            </a:r>
            <a:r>
              <a:rPr lang="en-US" altLang="zh-TW" sz="40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" panose="020B0604020202020204" pitchFamily="34" charset="0"/>
              </a:rPr>
              <a:t>Islulus</a:t>
            </a:r>
            <a:r>
              <a:rPr lang="en-US" altLang="zh-TW" sz="40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" panose="020B0604020202020204" pitchFamily="34" charset="0"/>
              </a:rPr>
              <a:t>-an</a:t>
            </a:r>
            <a:r>
              <a:rPr lang="en-US" altLang="zh-TW" sz="40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華康中黑體"/>
              </a:rPr>
              <a:t>) </a:t>
            </a:r>
            <a:r>
              <a:rPr lang="zh-TW" altLang="zh-TW" sz="40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篇</a:t>
            </a:r>
            <a:endParaRPr lang="en-US" altLang="zh-TW" sz="4000" kern="100" dirty="0">
              <a:solidFill>
                <a:srgbClr val="000000"/>
              </a:solidFill>
              <a:effectLst/>
              <a:latin typeface="華康中黑體"/>
              <a:ea typeface="標楷體" panose="03000509000000000000" pitchFamily="65" charset="-120"/>
              <a:cs typeface="華康中黑體"/>
            </a:endParaRPr>
          </a:p>
          <a:p>
            <a:pPr lvl="0"/>
            <a:endParaRPr lang="zh-TW" alt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/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【一】</a:t>
            </a:r>
            <a:r>
              <a:rPr lang="en-US" altLang="zh-TW" sz="32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Deqanin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(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天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)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和</a:t>
            </a:r>
            <a:r>
              <a:rPr lang="en-US" altLang="zh-TW" sz="32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Deqanin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32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tama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(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天上的</a:t>
            </a:r>
            <a:endParaRPr lang="en-US" altLang="zh-TW" sz="3200" kern="1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華康中黑體a.."/>
            </a:endParaRPr>
          </a:p>
          <a:p>
            <a:pPr indent="266700"/>
            <a:r>
              <a:rPr lang="zh-TW" altLang="en-US" sz="32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     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父神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)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有何不同？</a:t>
            </a:r>
            <a:endParaRPr lang="zh-TW" altLang="zh-TW" sz="3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266700"/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【二】</a:t>
            </a:r>
            <a:r>
              <a:rPr lang="en-US" altLang="zh-TW" sz="32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Matinqan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3200" kern="10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lusan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(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嬰兒命名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)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如何在教</a:t>
            </a:r>
            <a:endParaRPr lang="en-US" altLang="zh-TW" sz="3200" kern="1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華康中黑體a.."/>
            </a:endParaRPr>
          </a:p>
          <a:p>
            <a:pPr indent="266700"/>
            <a:r>
              <a:rPr lang="zh-TW" altLang="en-US" sz="32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     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華康中黑體a.."/>
              </a:rPr>
              <a:t>會舉行呢？</a:t>
            </a:r>
            <a:endParaRPr lang="zh-TW" altLang="zh-TW" sz="3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266700"/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【三】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MT"/>
              </a:rPr>
              <a:t>andaza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(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小米進倉祭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)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如何在教會舉行</a:t>
            </a:r>
            <a:endParaRPr lang="en-US" altLang="zh-TW" sz="3200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DFHei-W5-WIN-BF"/>
            </a:endParaRPr>
          </a:p>
          <a:p>
            <a:pPr indent="266700"/>
            <a:r>
              <a:rPr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   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上半年感恩節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(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MT"/>
              </a:rPr>
              <a:t>andaza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)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？</a:t>
            </a:r>
            <a:endParaRPr lang="zh-TW" altLang="zh-TW" sz="3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88900"/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【四】基督徒可以參加復振傳統文化的各項</a:t>
            </a:r>
            <a:endParaRPr lang="en-US" altLang="zh-TW" sz="3200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DFHei-W5-WIN-BF"/>
            </a:endParaRPr>
          </a:p>
          <a:p>
            <a:pPr indent="88900"/>
            <a:r>
              <a:rPr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MT"/>
              </a:rPr>
              <a:t>       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MT"/>
              </a:rPr>
              <a:t>lusan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ArialMT"/>
              </a:rPr>
              <a:t>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嗎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DFHei-W5-WIN-BF"/>
              </a:rPr>
              <a:t>?</a:t>
            </a:r>
            <a:endParaRPr lang="zh-TW" altLang="zh-TW" sz="3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07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332656"/>
            <a:ext cx="878497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貳、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samu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篇</a:t>
            </a:r>
            <a:endParaRPr lang="zh-TW" altLang="zh-TW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/>
            <a:endParaRPr lang="en-US" altLang="zh-TW" sz="4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DFHei-W5-WIN-BF"/>
            </a:endParaRPr>
          </a:p>
          <a:p>
            <a:pPr indent="355600"/>
            <a:r>
              <a:rPr lang="zh-TW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【五】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mapasiza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 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tu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 </a:t>
            </a:r>
            <a:r>
              <a:rPr lang="en-US" altLang="zh-TW" sz="44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masamu</a:t>
            </a:r>
            <a:endParaRPr lang="en-US" altLang="zh-TW" sz="4400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新細明體" panose="02020500000000000000" pitchFamily="18" charset="-120"/>
              <a:cs typeface="ArialMT"/>
            </a:endParaRPr>
          </a:p>
          <a:p>
            <a:pPr indent="355600"/>
            <a:r>
              <a:rPr lang="zh-TW" altLang="en-US" sz="4400" kern="0" dirty="0">
                <a:solidFill>
                  <a:srgbClr val="000000"/>
                </a:solidFill>
                <a:latin typeface="標楷體" panose="03000509000000000000" pitchFamily="65" charset="-120"/>
                <a:ea typeface="新細明體" panose="02020500000000000000" pitchFamily="18" charset="-120"/>
                <a:cs typeface="DFHei-W5-WIN-BF"/>
              </a:rPr>
              <a:t>      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Hei-W5-WIN-BF"/>
              </a:rPr>
              <a:t>( </a:t>
            </a:r>
            <a:r>
              <a:rPr lang="zh-TW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婚姻的禁忌</a:t>
            </a:r>
            <a:r>
              <a:rPr lang="en-US" altLang="zh-TW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)</a:t>
            </a:r>
            <a:endParaRPr lang="zh-TW" altLang="zh-TW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1072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154" y="2276872"/>
            <a:ext cx="8589640" cy="850106"/>
          </a:xfrm>
        </p:spPr>
        <p:txBody>
          <a:bodyPr>
            <a:noAutofit/>
          </a:bodyPr>
          <a:lstStyle/>
          <a:p>
            <a:br>
              <a:rPr lang="zh-TW" altLang="zh-TW" sz="4000" kern="100" dirty="0">
                <a:effectLst/>
                <a:latin typeface="Adobe 繁黑體 Std B"/>
                <a:ea typeface="新細明體" panose="02020500000000000000" pitchFamily="18" charset="-120"/>
              </a:rPr>
            </a:br>
            <a:endParaRPr lang="zh-TW" altLang="en-US" sz="4000" dirty="0">
              <a:latin typeface="Adobe 繁黑體 Std B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512" y="69269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TW" sz="3200" dirty="0">
                <a:latin typeface="Adobe 黑体 Std R" pitchFamily="34" charset="-128"/>
                <a:ea typeface="Adobe 黑体 Std R" pitchFamily="34" charset="-128"/>
              </a:rPr>
            </a:br>
            <a:endParaRPr lang="en-US" altLang="zh-TW" sz="3200" dirty="0">
              <a:latin typeface="Adobe 黑体 Std R" pitchFamily="34" charset="-128"/>
              <a:ea typeface="Adobe 黑体 Std R" pitchFamily="34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6725C5A-7926-4FB6-85E5-D80EF486539A}"/>
              </a:ext>
            </a:extLst>
          </p:cNvPr>
          <p:cNvSpPr txBox="1"/>
          <p:nvPr/>
        </p:nvSpPr>
        <p:spPr>
          <a:xfrm>
            <a:off x="143508" y="954505"/>
            <a:ext cx="8856984" cy="5875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參、生活篇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【六】何謂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mankaun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與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maskazhav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【七】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Bunun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的傳統民俗療法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pasipoqot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、</a:t>
            </a:r>
            <a:endParaRPr lang="en-US" altLang="zh-TW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DFHei-W5-WIN-BF"/>
            </a:endParaRPr>
          </a:p>
          <a:p>
            <a:pPr indent="355600">
              <a:lnSpc>
                <a:spcPts val="3500"/>
              </a:lnSpc>
            </a:pPr>
            <a:r>
              <a:rPr lang="en-US" altLang="zh-TW" sz="3200" kern="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ArialMT"/>
              </a:rPr>
              <a:t>             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kanzahum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用來做什麼？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【八】基督教喪禮的精神與意義是甚麼？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【九】喪禮期間家屬可以用愛餐或烤肉款待大</a:t>
            </a:r>
            <a:endParaRPr lang="en-US" altLang="zh-TW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DFHei-W5-WIN-BF"/>
            </a:endParaRPr>
          </a:p>
          <a:p>
            <a:pPr indent="355600">
              <a:lnSpc>
                <a:spcPts val="3500"/>
              </a:lnSpc>
            </a:pPr>
            <a:r>
              <a:rPr lang="en-US" altLang="zh-TW" sz="3200" kern="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          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家嗎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?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【十】布農族</a:t>
            </a:r>
            <a:r>
              <a:rPr lang="en-US" altLang="zh-TW" sz="3200" kern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pataz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ArialMT"/>
              </a:rPr>
              <a:t> babu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Hei-W5-WIN-BF"/>
              </a:rPr>
              <a:t>(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殺豬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)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文化意義何</a:t>
            </a:r>
            <a:endParaRPr lang="en-US" altLang="zh-TW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DFHei-W5-WIN-BF"/>
            </a:endParaRPr>
          </a:p>
          <a:p>
            <a:pPr indent="355600">
              <a:lnSpc>
                <a:spcPts val="3500"/>
              </a:lnSpc>
            </a:pPr>
            <a:r>
              <a:rPr lang="en-US" altLang="zh-TW" sz="3200" kern="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          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在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?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【十一】基督教的婚禮精神是什麼？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【十二】教會如何處理未婚懷孕的婚禮？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【十三】教會如何關心酗酒的問題？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55600">
              <a:lnSpc>
                <a:spcPts val="3500"/>
              </a:lnSpc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【十四】基督徒如何避免陷入賄選行為？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154" y="0"/>
            <a:ext cx="8589640" cy="5013176"/>
          </a:xfrm>
        </p:spPr>
        <p:txBody>
          <a:bodyPr>
            <a:noAutofit/>
          </a:bodyPr>
          <a:lstStyle/>
          <a:p>
            <a:pPr marL="342900" lvl="0" indent="-342900" algn="l">
              <a:lnSpc>
                <a:spcPts val="3400"/>
              </a:lnSpc>
            </a:pPr>
            <a:r>
              <a:rPr lang="zh-TW" altLang="zh-TW" sz="32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六、小冊子</a:t>
            </a:r>
            <a:r>
              <a:rPr lang="en-US" altLang="zh-TW" sz="3200" kern="100" dirty="0">
                <a:solidFill>
                  <a:srgbClr val="000000"/>
                </a:solidFill>
                <a:effectLst/>
                <a:latin typeface="華康中黑體"/>
                <a:ea typeface="標楷體" panose="03000509000000000000" pitchFamily="65" charset="-120"/>
                <a:cs typeface="華康中黑體"/>
              </a:rPr>
              <a:t>: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華康中明體a.."/>
              </a:rPr>
              <a:t>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Hei-W5-WIN-BF"/>
              </a:rPr>
              <a:t>本冊使用說明</a:t>
            </a:r>
            <a:br>
              <a:rPr lang="zh-TW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Ming-W5-WIN-BF"/>
              </a:rPr>
              <a:t>1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使用的牧者或是信徒應當先熟悉本冊之目的</a:t>
            </a:r>
            <a:b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與內容，最好能熟諳之。</a:t>
            </a:r>
            <a:br>
              <a:rPr lang="zh-TW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Ming-W5-WIN-BF"/>
              </a:rPr>
              <a:t>2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使用之前，請先與談話對像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(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或找你談話者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) </a:t>
            </a:r>
            <a:b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建立良好互信的關係。</a:t>
            </a:r>
            <a:br>
              <a:rPr lang="zh-TW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Ming-W5-WIN-BF"/>
              </a:rPr>
              <a:t>3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談話中，須留意對方的反應，若有不信服之</a:t>
            </a:r>
            <a:b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處，請耐心聽他述說，並點頭</a:t>
            </a:r>
            <a:br>
              <a:rPr lang="zh-TW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表示你在專注聆聽。待對方表達後，再繼續</a:t>
            </a:r>
            <a:b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說明本冊的內容。</a:t>
            </a:r>
            <a:br>
              <a:rPr lang="zh-TW" altLang="zh-TW" sz="3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DFMing-W5-WIN-BF"/>
              </a:rPr>
              <a:t>4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誠懇邀請與你談話者參加教會的團契、小組</a:t>
            </a:r>
            <a:b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</a:b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   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DFMing-W5-WIN-BF"/>
              </a:rPr>
              <a:t>及主日禮拜聚會。</a:t>
            </a:r>
            <a:endParaRPr lang="zh-TW" altLang="en-US" sz="3200" dirty="0">
              <a:latin typeface="Adobe 繁黑體 Std B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3680" r="27171" b="47783"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89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603</Words>
  <Application>Microsoft Office PowerPoint</Application>
  <PresentationFormat>如螢幕大小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Adobe 黑体 Std R</vt:lpstr>
      <vt:lpstr>Adobe 楷体 Std R</vt:lpstr>
      <vt:lpstr>Adobe 繁黑體 Std B</vt:lpstr>
      <vt:lpstr>華康中黑體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編寫內容--- 分成傳統節慶/傳統祭儀/傳統文化三大部分， 每部分編寫3-5個問題， 採問答方式編寫，盡量簡答， 加上聖經依據。 每個問題300-500字。 </vt:lpstr>
      <vt:lpstr>PowerPoint 簡報</vt:lpstr>
      <vt:lpstr>PowerPoint 簡報</vt:lpstr>
      <vt:lpstr>PowerPoint 簡報</vt:lpstr>
      <vt:lpstr> </vt:lpstr>
      <vt:lpstr>六、小冊子: 本冊使用說明 1使用的牧者或是信徒應當先熟悉本冊之目的    與內容，最好能熟諳之。 2使用之前，請先與談話對像( 或找你談話者)     建立良好互信的關係。 3談話中，須留意對方的反應，若有不信服之    處，請耐心聽他述說，並點頭    表示你在專注聆聽。待對方表達後，再繼續    說明本冊的內容。 4誠懇邀請與你談話者參加教會的團契、小組    及主日禮拜聚會。</vt:lpstr>
      <vt:lpstr>七、心得  1. 展開福音與文化對話的開始 2.寫下文化與福音教育性的冊子 3.記錄布農族文化與教會福音轉化的策略和對應方式 4.喚起族人信仰與生命與根基  八、期待— 1成為教育性教材，激發更多的座談、研討. 2成為各年齡層的教戰手冊 3深化或歸類更多元的對話手冊 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Haisul</dc:creator>
  <cp:lastModifiedBy>Lalaji Kyokai</cp:lastModifiedBy>
  <cp:revision>37</cp:revision>
  <dcterms:created xsi:type="dcterms:W3CDTF">2020-08-19T04:14:43Z</dcterms:created>
  <dcterms:modified xsi:type="dcterms:W3CDTF">2021-04-15T07:57:16Z</dcterms:modified>
</cp:coreProperties>
</file>