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0" r:id="rId4"/>
    <p:sldId id="275" r:id="rId5"/>
    <p:sldId id="259" r:id="rId6"/>
    <p:sldId id="273" r:id="rId7"/>
    <p:sldId id="258" r:id="rId8"/>
    <p:sldId id="276" r:id="rId9"/>
    <p:sldId id="271" r:id="rId10"/>
    <p:sldId id="274" r:id="rId11"/>
    <p:sldId id="261" r:id="rId12"/>
    <p:sldId id="264" r:id="rId13"/>
    <p:sldId id="269" r:id="rId14"/>
    <p:sldId id="270" r:id="rId15"/>
    <p:sldId id="278" r:id="rId1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9C3FD9C-BA9C-47DE-B12F-A2B0D1A627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C5B8DC1-D942-4884-9154-D85C54CCC6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4437DB8-04B2-4229-A65A-878FAE3F8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43A71-8BEB-4C61-8FE5-CF5F3BF91CE2}" type="datetimeFigureOut">
              <a:rPr lang="zh-TW" altLang="en-US" smtClean="0"/>
              <a:t>2021/4/29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AB6B345-305B-4AB6-834D-29DD0DAE0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AF7552B-B021-4B4B-8231-3BF04EE17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C30E-74DB-485D-823B-9143ECB0A9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4454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EB6CBF4-C267-426D-AAD5-BCEC8C7EC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AF4F0BC3-AB4A-4D6E-833F-DFAABA1A23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C7BABDA-12D4-4B3B-A25B-61ED4C7CA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43A71-8BEB-4C61-8FE5-CF5F3BF91CE2}" type="datetimeFigureOut">
              <a:rPr lang="zh-TW" altLang="en-US" smtClean="0"/>
              <a:t>2021/4/29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5704EF3-9461-4FBF-ABD5-50C20CB82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7B0D2C2-C255-474B-B1B1-F5330D6DF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C30E-74DB-485D-823B-9143ECB0A9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903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335631BD-6FC4-4022-B1E1-8690D4F4C1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E021117-0C98-418D-9041-2033AFB2FE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A5E4F92-21AB-49F1-882A-03F1617C0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43A71-8BEB-4C61-8FE5-CF5F3BF91CE2}" type="datetimeFigureOut">
              <a:rPr lang="zh-TW" altLang="en-US" smtClean="0"/>
              <a:t>2021/4/29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8C53BA1-B00A-4C11-BDD9-F11185581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ABD1A00-2426-4F8A-B27E-48111D11C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C30E-74DB-485D-823B-9143ECB0A9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7581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AEAC567-7A02-4EFF-9188-858906DC4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3A97BC8-9D03-495B-BC42-3748F2557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18A4886-49BE-4066-B4CF-D9BAFD7A3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43A71-8BEB-4C61-8FE5-CF5F3BF91CE2}" type="datetimeFigureOut">
              <a:rPr lang="zh-TW" altLang="en-US" smtClean="0"/>
              <a:t>2021/4/29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F077DD7-83A0-4E64-8580-6D8B1D7B6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2078B67-2F98-4697-995D-177BB1AA4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C30E-74DB-485D-823B-9143ECB0A9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6499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0F06BA0-3BC1-42A4-828A-CB5670492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ACEA126-F81D-4006-8792-6C67B4275C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6AD9328-DBCB-4FDB-8BD2-16615277D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43A71-8BEB-4C61-8FE5-CF5F3BF91CE2}" type="datetimeFigureOut">
              <a:rPr lang="zh-TW" altLang="en-US" smtClean="0"/>
              <a:t>2021/4/29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A4C85FA-70A5-4523-8758-42B0B2344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160AF7A-15FE-4BCD-A121-1BE305E83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C30E-74DB-485D-823B-9143ECB0A9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4299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2E9D24F-8877-4FC5-B674-57808C426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639E9FC-042F-4EF9-8D2F-DA451D5F73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188BDC9-E287-456F-8F8B-E8699FB5FD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D02C1B4-0D57-429F-A8F8-719500454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43A71-8BEB-4C61-8FE5-CF5F3BF91CE2}" type="datetimeFigureOut">
              <a:rPr lang="zh-TW" altLang="en-US" smtClean="0"/>
              <a:t>2021/4/29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B0845A7-E883-46E5-8291-58B95D321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E7A410D-6F9C-47D2-95F3-40EA3701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C30E-74DB-485D-823B-9143ECB0A9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6231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9C72E5D-9696-404E-A749-FFC95DB36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A30E6F4-3C36-4A73-8A0A-9A810FB01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1FF5FCF-A255-4A35-B298-9B2E411751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41121E18-CA59-4F95-96DC-D3ACB1D7DA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5DE4FEC8-BEE7-474B-947D-90BC2458EA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FA85668B-D98C-4880-94EB-C5C7093E2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43A71-8BEB-4C61-8FE5-CF5F3BF91CE2}" type="datetimeFigureOut">
              <a:rPr lang="zh-TW" altLang="en-US" smtClean="0"/>
              <a:t>2021/4/29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FD9D0A63-D03B-4E45-B9D5-22B8296BB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A00D8776-8CCC-42C1-998E-BCC7853DE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C30E-74DB-485D-823B-9143ECB0A9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6226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7F3903F-7711-4E7E-B949-E82C57C7B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B6F5BFA-E8E2-412D-8D3F-3117A5AA9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43A71-8BEB-4C61-8FE5-CF5F3BF91CE2}" type="datetimeFigureOut">
              <a:rPr lang="zh-TW" altLang="en-US" smtClean="0"/>
              <a:t>2021/4/29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A1EEDFB9-5B76-4FF8-AA9E-D7F0E9C36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69FC745C-E109-4E7B-A4C9-6C5690EE8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C30E-74DB-485D-823B-9143ECB0A9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7131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71094E46-2E8A-4FCF-89C7-B6CDB6F05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43A71-8BEB-4C61-8FE5-CF5F3BF91CE2}" type="datetimeFigureOut">
              <a:rPr lang="zh-TW" altLang="en-US" smtClean="0"/>
              <a:t>2021/4/29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858BFC0E-9862-4AC2-A785-5F764B63F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D06E208-73C8-4E10-8098-3B8C24030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C30E-74DB-485D-823B-9143ECB0A9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3026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8625421-D1B4-4313-AB64-12A537F18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860F478-9965-4D3D-88A5-B5CF4395F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7E4929E-B311-4D09-B4BD-D2A66FBEC5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80F5C88-55AC-422C-8F60-C2B435EDA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43A71-8BEB-4C61-8FE5-CF5F3BF91CE2}" type="datetimeFigureOut">
              <a:rPr lang="zh-TW" altLang="en-US" smtClean="0"/>
              <a:t>2021/4/29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FDE19F2-0631-46D2-8176-A3B38D74E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95A4B07-5D16-460D-99B9-C3B2CC6EB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C30E-74DB-485D-823B-9143ECB0A9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2827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31EC3E8-7D30-4122-BE8D-D62998AF0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C90669D3-C613-47CE-B96D-F1C03D7A8C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349EB6F-1DE4-4708-AE6A-5A2486BA54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54BAF8D-E184-480C-BBEB-8DABC75EA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43A71-8BEB-4C61-8FE5-CF5F3BF91CE2}" type="datetimeFigureOut">
              <a:rPr lang="zh-TW" altLang="en-US" smtClean="0"/>
              <a:t>2021/4/29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1FBCE28-5D38-4D2C-96C7-E89138346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30EF2ED-C74F-4DAD-B33E-39EDB6B56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C30E-74DB-485D-823B-9143ECB0A9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9221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9F614846-A496-453A-8CB6-90DEE666B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F2C64B5-63F8-48EC-AA94-DEAFA4AF5D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78186A1-9D10-4875-BF43-9ECBA3214A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43A71-8BEB-4C61-8FE5-CF5F3BF91CE2}" type="datetimeFigureOut">
              <a:rPr lang="zh-TW" altLang="en-US" smtClean="0"/>
              <a:t>2021/4/29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15F8B37-FF33-4570-BB1A-8E0B365EEE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8F83541-AEDA-4092-B502-0D1B60E035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6C30E-74DB-485D-823B-9143ECB0A9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2441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nbible.com/numbers/26-65.htm" TargetMode="External"/><Relationship Id="rId2" Type="http://schemas.openxmlformats.org/officeDocument/2006/relationships/hyperlink" Target="https://cnbible.com/numbers/14-30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nbible.com/numbers/32-12.ht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92947D5-58CB-4570-B894-CAB325A29A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8160" y="1122363"/>
            <a:ext cx="6644640" cy="2387600"/>
          </a:xfrm>
        </p:spPr>
        <p:txBody>
          <a:bodyPr>
            <a:normAutofit fontScale="90000"/>
          </a:bodyPr>
          <a:lstStyle/>
          <a:p>
            <a:r>
              <a:rPr lang="zh-TW" altLang="en-US" sz="9600" dirty="0">
                <a:latin typeface="華康龍門石碑" panose="03000909000000000000" pitchFamily="65" charset="-120"/>
                <a:ea typeface="華康龍門石碑" panose="03000909000000000000" pitchFamily="65" charset="-120"/>
              </a:rPr>
              <a:t>主</a:t>
            </a:r>
            <a:r>
              <a:rPr lang="en-US" altLang="zh-TW" sz="9600" dirty="0">
                <a:latin typeface="華康龍門石碑" panose="03000909000000000000" pitchFamily="65" charset="-120"/>
                <a:ea typeface="華康龍門石碑" panose="03000909000000000000" pitchFamily="65" charset="-120"/>
              </a:rPr>
              <a:t>!</a:t>
            </a:r>
            <a:r>
              <a:rPr lang="zh-TW" altLang="en-US" sz="9600" dirty="0"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我要看見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3107B39-93F8-4685-BD43-14F2C9C3C7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3602038"/>
            <a:ext cx="8077200" cy="1655762"/>
          </a:xfrm>
        </p:spPr>
        <p:txBody>
          <a:bodyPr/>
          <a:lstStyle/>
          <a:p>
            <a:r>
              <a:rPr lang="zh-TW" altLang="en-US" u="sng" dirty="0">
                <a:latin typeface="華康龍門石碑(P)" panose="03000900000000000000" pitchFamily="66" charset="-120"/>
                <a:ea typeface="華康龍門石碑(P)" panose="03000900000000000000" pitchFamily="66" charset="-120"/>
              </a:rPr>
              <a:t>列王記下</a:t>
            </a:r>
            <a:r>
              <a:rPr lang="en-US" altLang="zh-TW" u="sng" dirty="0">
                <a:latin typeface="華康龍門石碑(P)" panose="03000900000000000000" pitchFamily="66" charset="-120"/>
                <a:ea typeface="華康龍門石碑(P)" panose="03000900000000000000" pitchFamily="66" charset="-120"/>
              </a:rPr>
              <a:t>6:8-23</a:t>
            </a:r>
            <a:endParaRPr lang="zh-TW" altLang="en-US" u="sng" dirty="0">
              <a:latin typeface="華康龍門石碑(P)" panose="03000900000000000000" pitchFamily="66" charset="-120"/>
              <a:ea typeface="華康龍門石碑(P)" panose="030009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0346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93C9FB-6D17-482D-A634-7C82E1C9A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25696"/>
            <a:ext cx="12063411" cy="1025427"/>
          </a:xfr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>
            <a:normAutofit/>
          </a:bodyPr>
          <a:lstStyle/>
          <a:p>
            <a:pPr algn="ctr"/>
            <a:r>
              <a:rPr lang="zh-TW" altLang="en-US" sz="6000" u="sng" dirty="0"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恢復視力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5EF19EB-0166-4CD1-95CA-358BFFC8E3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4320"/>
            <a:ext cx="10515600" cy="517144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zh-TW" altLang="zh-TW" sz="32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又為眾聖待祈求：「</a:t>
            </a:r>
            <a:r>
              <a:rPr lang="zh-TW" altLang="zh-TW" sz="3200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求我們主耶穌基督的神，榮耀的父，將那賜人</a:t>
            </a:r>
            <a:r>
              <a:rPr lang="en-US" altLang="zh-TW" sz="3200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________</a:t>
            </a:r>
            <a:r>
              <a:rPr lang="zh-TW" altLang="zh-TW" sz="3200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和</a:t>
            </a:r>
            <a:r>
              <a:rPr lang="en-US" altLang="zh-TW" sz="3200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_______</a:t>
            </a:r>
            <a:r>
              <a:rPr lang="zh-TW" altLang="zh-TW" sz="3200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的靈賞給你們，使你們</a:t>
            </a:r>
            <a:r>
              <a:rPr lang="en-US" altLang="zh-TW" sz="3200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___________</a:t>
            </a:r>
            <a:r>
              <a:rPr lang="zh-TW" altLang="zh-TW" sz="3200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，並且照明你們心中的</a:t>
            </a:r>
            <a:r>
              <a:rPr lang="en-US" altLang="zh-TW" sz="3200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_______</a:t>
            </a:r>
            <a:r>
              <a:rPr lang="zh-TW" altLang="zh-TW" sz="3200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，使你們知道他的恩召有</a:t>
            </a:r>
            <a:r>
              <a:rPr lang="en-US" altLang="zh-TW" sz="3200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_____________</a:t>
            </a:r>
            <a:r>
              <a:rPr lang="zh-TW" altLang="zh-TW" sz="3200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，他在聖徒中得的基業有何等</a:t>
            </a:r>
            <a:r>
              <a:rPr lang="en-US" altLang="zh-TW" sz="3200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________________</a:t>
            </a:r>
            <a:r>
              <a:rPr lang="zh-TW" altLang="zh-TW" sz="3200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；</a:t>
            </a:r>
            <a:r>
              <a:rPr lang="zh-TW" altLang="zh-TW" sz="32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」</a:t>
            </a:r>
            <a:r>
              <a:rPr lang="zh-TW" altLang="zh-TW" sz="3200" kern="0" baseline="-250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（以弗所書</a:t>
            </a:r>
            <a:r>
              <a:rPr lang="en-US" altLang="zh-TW" sz="3200" kern="0" baseline="-250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1:17-18</a:t>
            </a:r>
            <a:r>
              <a:rPr lang="zh-TW" altLang="zh-TW" sz="3200" kern="0" baseline="-250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endParaRPr lang="zh-TW" altLang="zh-TW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8F0DCB03-26CC-4118-885F-3B61973B8FBD}"/>
              </a:ext>
            </a:extLst>
          </p:cNvPr>
          <p:cNvSpPr txBox="1"/>
          <p:nvPr/>
        </p:nvSpPr>
        <p:spPr>
          <a:xfrm>
            <a:off x="2915920" y="2245360"/>
            <a:ext cx="1595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dirty="0">
                <a:solidFill>
                  <a:srgbClr val="C00000"/>
                </a:solidFill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智慧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63F77D3C-E33B-4728-A79D-FBB1FCFE5543}"/>
              </a:ext>
            </a:extLst>
          </p:cNvPr>
          <p:cNvSpPr txBox="1"/>
          <p:nvPr/>
        </p:nvSpPr>
        <p:spPr>
          <a:xfrm>
            <a:off x="4795520" y="2265680"/>
            <a:ext cx="1595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dirty="0">
                <a:solidFill>
                  <a:srgbClr val="C00000"/>
                </a:solidFill>
                <a:latin typeface="華康龍門石碑" panose="03000909000000000000" pitchFamily="65" charset="-120"/>
                <a:ea typeface="華康龍門石碑" panose="03000909000000000000" pitchFamily="65" charset="-120"/>
              </a:rPr>
              <a:t>啟示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3C6E29A-AB92-4FDA-BB9A-33B21F588CE0}"/>
              </a:ext>
            </a:extLst>
          </p:cNvPr>
          <p:cNvSpPr txBox="1"/>
          <p:nvPr/>
        </p:nvSpPr>
        <p:spPr>
          <a:xfrm>
            <a:off x="838200" y="2973566"/>
            <a:ext cx="271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dirty="0">
                <a:solidFill>
                  <a:srgbClr val="C00000"/>
                </a:solidFill>
                <a:latin typeface="華康龍門石碑" panose="03000909000000000000" pitchFamily="65" charset="-120"/>
                <a:ea typeface="華康龍門石碑" panose="03000909000000000000" pitchFamily="65" charset="-120"/>
              </a:rPr>
              <a:t>真知道祂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6B754ADD-8530-4F79-9461-A740E533D41F}"/>
              </a:ext>
            </a:extLst>
          </p:cNvPr>
          <p:cNvSpPr txBox="1"/>
          <p:nvPr/>
        </p:nvSpPr>
        <p:spPr>
          <a:xfrm>
            <a:off x="7376160" y="2953246"/>
            <a:ext cx="1595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dirty="0">
                <a:solidFill>
                  <a:srgbClr val="C00000"/>
                </a:solidFill>
                <a:latin typeface="華康龍門石碑" panose="03000909000000000000" pitchFamily="65" charset="-120"/>
                <a:ea typeface="華康龍門石碑" panose="03000909000000000000" pitchFamily="65" charset="-120"/>
              </a:rPr>
              <a:t>眼睛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7D5CC46E-618E-4F52-AAC8-AD2A16580606}"/>
              </a:ext>
            </a:extLst>
          </p:cNvPr>
          <p:cNvSpPr txBox="1"/>
          <p:nvPr/>
        </p:nvSpPr>
        <p:spPr>
          <a:xfrm>
            <a:off x="3434080" y="3762514"/>
            <a:ext cx="30276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dirty="0">
                <a:solidFill>
                  <a:srgbClr val="C00000"/>
                </a:solidFill>
                <a:latin typeface="華康龍門石碑" panose="03000909000000000000" pitchFamily="65" charset="-120"/>
                <a:ea typeface="華康龍門石碑" panose="03000909000000000000" pitchFamily="65" charset="-120"/>
              </a:rPr>
              <a:t>何等的指望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45C5F986-2E50-47C4-A753-9CECE5ED1822}"/>
              </a:ext>
            </a:extLst>
          </p:cNvPr>
          <p:cNvSpPr txBox="1"/>
          <p:nvPr/>
        </p:nvSpPr>
        <p:spPr>
          <a:xfrm>
            <a:off x="1635760" y="4463554"/>
            <a:ext cx="30276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dirty="0">
                <a:solidFill>
                  <a:srgbClr val="C00000"/>
                </a:solidFill>
                <a:latin typeface="華康龍門石碑" panose="03000909000000000000" pitchFamily="65" charset="-120"/>
                <a:ea typeface="華康龍門石碑" panose="03000909000000000000" pitchFamily="65" charset="-120"/>
              </a:rPr>
              <a:t>豐盛的榮耀</a:t>
            </a:r>
          </a:p>
        </p:txBody>
      </p:sp>
    </p:spTree>
    <p:extLst>
      <p:ext uri="{BB962C8B-B14F-4D97-AF65-F5344CB8AC3E}">
        <p14:creationId xmlns:p14="http://schemas.microsoft.com/office/powerpoint/2010/main" val="308166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93C9FB-6D17-482D-A634-7C82E1C9A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5628"/>
            <a:ext cx="12192000" cy="1025427"/>
          </a:xfr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>
            <a:normAutofit/>
          </a:bodyPr>
          <a:lstStyle/>
          <a:p>
            <a:pPr algn="ctr"/>
            <a:r>
              <a:rPr lang="zh-TW" altLang="en-US" sz="6000" b="1" i="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忙</a:t>
            </a:r>
            <a:r>
              <a:rPr lang="zh-TW" altLang="en-US" sz="2000" dirty="0">
                <a:latin typeface="華康龍門石碑" panose="03000909000000000000" pitchFamily="65" charset="-120"/>
                <a:ea typeface="華康龍門石碑" panose="03000909000000000000" pitchFamily="65" charset="-120"/>
              </a:rPr>
              <a:t>路加福音</a:t>
            </a:r>
            <a:r>
              <a:rPr lang="en-US" altLang="zh-TW" sz="2000" dirty="0">
                <a:latin typeface="華康龍門石碑" panose="03000909000000000000" pitchFamily="65" charset="-120"/>
                <a:ea typeface="華康龍門石碑" panose="03000909000000000000" pitchFamily="65" charset="-120"/>
              </a:rPr>
              <a:t>10:38-42</a:t>
            </a:r>
            <a:endParaRPr lang="zh-TW" altLang="en-US" b="1" u="sng" dirty="0">
              <a:latin typeface="華康龍門石碑" panose="03000909000000000000" pitchFamily="65" charset="-120"/>
              <a:ea typeface="華康龍門石碑" panose="030009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5EF19EB-0166-4CD1-95CA-358BFFC8E3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5" y="1301055"/>
            <a:ext cx="11410950" cy="3405384"/>
          </a:xfrm>
        </p:spPr>
        <p:txBody>
          <a:bodyPr>
            <a:noAutofit/>
          </a:bodyPr>
          <a:lstStyle/>
          <a:p>
            <a:pPr indent="304800">
              <a:lnSpc>
                <a:spcPct val="150000"/>
              </a:lnSpc>
              <a:spcBef>
                <a:spcPts val="0"/>
              </a:spcBef>
            </a:pPr>
            <a:r>
              <a:rPr lang="zh-TW" altLang="zh-TW" sz="3300" kern="100" dirty="0">
                <a:solidFill>
                  <a:srgbClr val="C00000"/>
                </a:solidFill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</a:rPr>
              <a:t>忙是這個世代的人最大健康問題，也是基督徒的屬靈障礙</a:t>
            </a:r>
            <a:r>
              <a:rPr lang="zh-TW" altLang="en-US" sz="3300" kern="100" dirty="0">
                <a:solidFill>
                  <a:srgbClr val="C00000"/>
                </a:solidFill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</a:rPr>
              <a:t>。</a:t>
            </a:r>
            <a:endParaRPr lang="zh-TW" altLang="zh-TW" sz="3300" kern="100" dirty="0">
              <a:solidFill>
                <a:srgbClr val="C00000"/>
              </a:solidFill>
              <a:latin typeface="華康龍門石碑" panose="03000909000000000000" pitchFamily="65" charset="-120"/>
              <a:ea typeface="華康龍門石碑" panose="03000909000000000000" pitchFamily="65" charset="-120"/>
              <a:cs typeface="Times New Roman" panose="02020603050405020304" pitchFamily="18" charset="0"/>
            </a:endParaRPr>
          </a:p>
          <a:p>
            <a:pPr indent="304800">
              <a:lnSpc>
                <a:spcPct val="150000"/>
              </a:lnSpc>
              <a:spcBef>
                <a:spcPts val="0"/>
              </a:spcBef>
            </a:pPr>
            <a:r>
              <a:rPr lang="zh-TW" altLang="zh-TW" sz="3300" kern="100" dirty="0">
                <a:solidFill>
                  <a:srgbClr val="C00000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</a:rPr>
              <a:t>可能失去救恩的甜美滋味</a:t>
            </a:r>
            <a:r>
              <a:rPr lang="zh-TW" altLang="en-US" sz="3300" kern="100" dirty="0">
                <a:solidFill>
                  <a:srgbClr val="C00000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3300" kern="100" dirty="0">
              <a:solidFill>
                <a:srgbClr val="C00000"/>
              </a:solidFill>
              <a:effectLst/>
              <a:latin typeface="華康龍門石碑" panose="03000909000000000000" pitchFamily="65" charset="-120"/>
              <a:ea typeface="華康龍門石碑" panose="03000909000000000000" pitchFamily="65" charset="-120"/>
              <a:cs typeface="Times New Roman" panose="02020603050405020304" pitchFamily="18" charset="0"/>
            </a:endParaRPr>
          </a:p>
          <a:p>
            <a:pPr indent="304800">
              <a:lnSpc>
                <a:spcPct val="150000"/>
              </a:lnSpc>
              <a:spcBef>
                <a:spcPts val="0"/>
              </a:spcBef>
            </a:pPr>
            <a:r>
              <a:rPr lang="zh-TW" altLang="zh-TW" sz="3300" kern="100" dirty="0">
                <a:solidFill>
                  <a:srgbClr val="C00000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</a:rPr>
              <a:t>變得自以為</a:t>
            </a:r>
            <a:r>
              <a:rPr lang="zh-TW" altLang="en-US" sz="3300" kern="100" dirty="0">
                <a:solidFill>
                  <a:srgbClr val="C00000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</a:rPr>
              <a:t>是。</a:t>
            </a:r>
            <a:endParaRPr lang="en-US" altLang="zh-TW" sz="3300" kern="100" dirty="0">
              <a:solidFill>
                <a:srgbClr val="C00000"/>
              </a:solidFill>
              <a:effectLst/>
              <a:latin typeface="華康龍門石碑" panose="03000909000000000000" pitchFamily="65" charset="-120"/>
              <a:ea typeface="華康龍門石碑" panose="03000909000000000000" pitchFamily="65" charset="-120"/>
              <a:cs typeface="Times New Roman" panose="02020603050405020304" pitchFamily="18" charset="0"/>
            </a:endParaRPr>
          </a:p>
          <a:p>
            <a:pPr indent="304800">
              <a:lnSpc>
                <a:spcPct val="150000"/>
              </a:lnSpc>
              <a:spcBef>
                <a:spcPts val="0"/>
              </a:spcBef>
            </a:pPr>
            <a:r>
              <a:rPr lang="zh-TW" altLang="zh-TW" sz="3300" kern="100" dirty="0">
                <a:solidFill>
                  <a:srgbClr val="C00000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</a:rPr>
              <a:t>讓情緒主導我們去服事，像馬大一樣。</a:t>
            </a:r>
            <a:endParaRPr lang="en-US" altLang="zh-TW" sz="3300" kern="100" dirty="0">
              <a:solidFill>
                <a:srgbClr val="C00000"/>
              </a:solidFill>
              <a:latin typeface="華康龍門石碑" panose="03000909000000000000" pitchFamily="65" charset="-120"/>
              <a:ea typeface="華康龍門石碑" panose="03000909000000000000" pitchFamily="65" charset="-120"/>
              <a:cs typeface="Times New Roman" panose="02020603050405020304" pitchFamily="18" charset="0"/>
            </a:endParaRPr>
          </a:p>
          <a:p>
            <a:pPr indent="304800">
              <a:lnSpc>
                <a:spcPct val="150000"/>
              </a:lnSpc>
              <a:spcBef>
                <a:spcPts val="0"/>
              </a:spcBef>
            </a:pPr>
            <a:r>
              <a:rPr lang="zh-TW" altLang="zh-TW" sz="3300" dirty="0">
                <a:solidFill>
                  <a:srgbClr val="C00000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</a:rPr>
              <a:t>當一個人為神熱心到了一個地步，是會斷絕他對人的愛與關懷，甚至是斷絕對家庭</a:t>
            </a:r>
            <a:r>
              <a:rPr lang="zh-TW" altLang="en-US" sz="3300" dirty="0">
                <a:solidFill>
                  <a:srgbClr val="C00000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</a:rPr>
              <a:t>負</a:t>
            </a:r>
            <a:r>
              <a:rPr lang="zh-TW" altLang="zh-TW" sz="3300" dirty="0">
                <a:solidFill>
                  <a:srgbClr val="C00000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</a:rPr>
              <a:t>責任的時候，那</a:t>
            </a:r>
            <a:r>
              <a:rPr lang="zh-TW" altLang="en-US" sz="3300" dirty="0">
                <a:solidFill>
                  <a:srgbClr val="C00000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</a:rPr>
              <a:t>他的</a:t>
            </a:r>
            <a:r>
              <a:rPr lang="zh-TW" altLang="zh-TW" sz="3300" dirty="0">
                <a:solidFill>
                  <a:srgbClr val="C00000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</a:rPr>
              <a:t>忙</a:t>
            </a:r>
            <a:r>
              <a:rPr lang="zh-TW" altLang="en-US" sz="3300" dirty="0">
                <a:solidFill>
                  <a:srgbClr val="C00000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</a:rPr>
              <a:t>碌</a:t>
            </a:r>
            <a:r>
              <a:rPr lang="zh-TW" altLang="zh-TW" sz="3300" dirty="0">
                <a:solidFill>
                  <a:srgbClr val="C00000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</a:rPr>
              <a:t>就不是在神的心意裡了。</a:t>
            </a:r>
            <a:endParaRPr lang="en-US" altLang="zh-TW" sz="3300" b="1" i="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龍門石碑" panose="03000909000000000000" pitchFamily="65" charset="-120"/>
              <a:ea typeface="華康龍門石碑" panose="030009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40450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93C9FB-6D17-482D-A634-7C82E1C9A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182432"/>
            <a:ext cx="12063411" cy="1025427"/>
          </a:xfr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>
            <a:normAutofit/>
          </a:bodyPr>
          <a:lstStyle/>
          <a:p>
            <a:pPr algn="ctr"/>
            <a:r>
              <a:rPr lang="zh-TW" altLang="en-US" sz="6000" b="1" u="sng" dirty="0"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恨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5EF19EB-0166-4CD1-95CA-358BFFC8E3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4320"/>
            <a:ext cx="10906760" cy="3037383"/>
          </a:xfrm>
        </p:spPr>
        <p:txBody>
          <a:bodyPr>
            <a:normAutofit/>
          </a:bodyPr>
          <a:lstStyle/>
          <a:p>
            <a:pPr indent="304800">
              <a:lnSpc>
                <a:spcPct val="200000"/>
              </a:lnSpc>
              <a:spcBef>
                <a:spcPts val="0"/>
              </a:spcBef>
            </a:pPr>
            <a:r>
              <a:rPr lang="zh-TW" altLang="zh-TW" b="1" kern="1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隱藏怨</a:t>
            </a:r>
            <a:r>
              <a:rPr lang="zh-TW" altLang="zh-TW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恨</a:t>
            </a:r>
            <a:r>
              <a:rPr lang="zh-TW" altLang="zh-TW" b="1" kern="1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的，有說謊的嘴；口出讒謗的，是愚妄的人。</a:t>
            </a:r>
            <a:r>
              <a:rPr lang="en-US" altLang="zh-TW" b="1" kern="1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TW" b="1" kern="1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箴</a:t>
            </a:r>
            <a:r>
              <a:rPr lang="en-US" altLang="zh-TW" b="1" kern="1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10:18</a:t>
            </a:r>
            <a:r>
              <a:rPr lang="en-US" altLang="zh-TW" b="1" kern="100" dirty="0">
                <a:solidFill>
                  <a:srgbClr val="333333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en-US" altLang="zh-TW" b="1" kern="100" dirty="0">
              <a:solidFill>
                <a:srgbClr val="333333"/>
              </a:solidFill>
              <a:effectLst/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indent="304800">
              <a:lnSpc>
                <a:spcPct val="200000"/>
              </a:lnSpc>
              <a:spcBef>
                <a:spcPts val="0"/>
              </a:spcBef>
            </a:pPr>
            <a:r>
              <a:rPr lang="zh-TW" altLang="zh-TW" b="1" kern="1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怨恨人的，用嘴粉飾，心裡卻藏著詭詐。</a:t>
            </a:r>
            <a:r>
              <a:rPr lang="en-US" altLang="zh-TW" b="1" kern="1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b="1" kern="1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箴言</a:t>
            </a:r>
            <a:r>
              <a:rPr lang="en-US" altLang="zh-TW" b="1" kern="1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26:24)</a:t>
            </a:r>
            <a:r>
              <a:rPr lang="en-US" altLang="zh-TW" b="1" kern="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 </a:t>
            </a:r>
          </a:p>
          <a:p>
            <a:pPr indent="304800">
              <a:lnSpc>
                <a:spcPct val="200000"/>
              </a:lnSpc>
              <a:spcBef>
                <a:spcPts val="0"/>
              </a:spcBef>
            </a:pPr>
            <a:r>
              <a:rPr lang="zh-TW" altLang="zh-TW" b="1" kern="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他雖用詭詐遮掩自己的怨</a:t>
            </a:r>
            <a:r>
              <a:rPr lang="zh-TW" altLang="zh-TW" b="1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恨</a:t>
            </a:r>
            <a:r>
              <a:rPr lang="zh-TW" altLang="zh-TW" b="1" kern="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，他的邪惡必在會中顯露。</a:t>
            </a:r>
            <a:r>
              <a:rPr lang="en-US" altLang="zh-TW" b="1" kern="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(</a:t>
            </a:r>
            <a:r>
              <a:rPr lang="zh-TW" altLang="zh-TW" b="1" kern="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箴</a:t>
            </a:r>
            <a:r>
              <a:rPr lang="en-US" altLang="zh-TW" b="1" kern="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 26:26)</a:t>
            </a:r>
            <a:endParaRPr lang="zh-TW" altLang="zh-TW" b="1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89ECAF80-DD7B-4CFD-8715-9F10A9BA42DC}"/>
              </a:ext>
            </a:extLst>
          </p:cNvPr>
          <p:cNvSpPr txBox="1"/>
          <p:nvPr/>
        </p:nvSpPr>
        <p:spPr>
          <a:xfrm>
            <a:off x="1566863" y="5187613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進入神所命定的福</a:t>
            </a:r>
          </a:p>
        </p:txBody>
      </p:sp>
      <p:sp>
        <p:nvSpPr>
          <p:cNvPr id="8" name="矩形: 剪去單一角落 7">
            <a:extLst>
              <a:ext uri="{FF2B5EF4-FFF2-40B4-BE49-F238E27FC236}">
                <a16:creationId xmlns:a16="http://schemas.microsoft.com/office/drawing/2014/main" id="{4CE1B085-472B-4ADC-8CF5-7E868C091BFA}"/>
              </a:ext>
            </a:extLst>
          </p:cNvPr>
          <p:cNvSpPr/>
          <p:nvPr/>
        </p:nvSpPr>
        <p:spPr>
          <a:xfrm>
            <a:off x="1119188" y="4581704"/>
            <a:ext cx="10422572" cy="1581150"/>
          </a:xfrm>
          <a:prstGeom prst="snip1Rect">
            <a:avLst/>
          </a:prstGeom>
          <a:gradFill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zh-TW" sz="3200" kern="0" dirty="0">
                <a:solidFill>
                  <a:srgbClr val="002060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新細明體" panose="02020500000000000000" pitchFamily="18" charset="-120"/>
              </a:rPr>
              <a:t>人一旦存有任何的恨意在心中沒有解除，便容易受到罪惡的試探，也很容易失敗。恨與嫉妒結連在一起，會令人</a:t>
            </a:r>
            <a:r>
              <a:rPr lang="zh-TW" altLang="en-US" sz="3200" kern="0" dirty="0">
                <a:solidFill>
                  <a:srgbClr val="002060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新細明體" panose="02020500000000000000" pitchFamily="18" charset="-120"/>
              </a:rPr>
              <a:t>活出</a:t>
            </a:r>
            <a:r>
              <a:rPr lang="zh-TW" altLang="zh-TW" sz="3200" kern="0" dirty="0">
                <a:solidFill>
                  <a:srgbClr val="002060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新細明體" panose="02020500000000000000" pitchFamily="18" charset="-120"/>
              </a:rPr>
              <a:t>心中無神</a:t>
            </a:r>
            <a:r>
              <a:rPr lang="zh-TW" altLang="en-US" sz="3200" kern="0" dirty="0">
                <a:solidFill>
                  <a:srgbClr val="002060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新細明體" panose="02020500000000000000" pitchFamily="18" charset="-120"/>
              </a:rPr>
              <a:t>，</a:t>
            </a:r>
            <a:r>
              <a:rPr lang="zh-TW" altLang="zh-TW" sz="3200" kern="0" dirty="0">
                <a:solidFill>
                  <a:srgbClr val="002060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新細明體" panose="02020500000000000000" pitchFamily="18" charset="-120"/>
              </a:rPr>
              <a:t>或</a:t>
            </a:r>
            <a:r>
              <a:rPr lang="zh-TW" altLang="en-US" sz="3200" kern="0" dirty="0">
                <a:solidFill>
                  <a:srgbClr val="002060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新細明體" panose="02020500000000000000" pitchFamily="18" charset="-120"/>
              </a:rPr>
              <a:t>作出</a:t>
            </a:r>
            <a:r>
              <a:rPr lang="zh-TW" altLang="zh-TW" sz="3200" kern="0" dirty="0">
                <a:solidFill>
                  <a:srgbClr val="002060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新細明體" panose="02020500000000000000" pitchFamily="18" charset="-120"/>
              </a:rPr>
              <a:t>背逆神的事。</a:t>
            </a:r>
            <a:endParaRPr lang="zh-TW" altLang="en-US" sz="4400" dirty="0">
              <a:solidFill>
                <a:srgbClr val="002060"/>
              </a:solidFill>
              <a:latin typeface="華康龍門石碑" panose="03000909000000000000" pitchFamily="65" charset="-120"/>
              <a:ea typeface="華康龍門石碑" panose="030009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25026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93C9FB-6D17-482D-A634-7C82E1C9A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182432"/>
            <a:ext cx="12192001" cy="1025427"/>
          </a:xfr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>
            <a:normAutofit/>
          </a:bodyPr>
          <a:lstStyle/>
          <a:p>
            <a:pPr algn="ctr"/>
            <a:r>
              <a:rPr lang="zh-TW" altLang="en-US" sz="6000" b="1" u="sng" dirty="0"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慾</a:t>
            </a:r>
            <a:r>
              <a:rPr lang="zh-TW" altLang="zh-TW" sz="2700" kern="100" dirty="0"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</a:rPr>
              <a:t>（巴蘭和驢，民數記</a:t>
            </a:r>
            <a:r>
              <a:rPr lang="en-US" altLang="zh-TW" sz="2700" kern="100" dirty="0"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</a:rPr>
              <a:t>22:21-30</a:t>
            </a:r>
            <a:r>
              <a:rPr lang="zh-TW" altLang="zh-TW" sz="2700" kern="100" dirty="0"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</a:rPr>
              <a:t>）</a:t>
            </a:r>
            <a:endParaRPr lang="zh-TW" altLang="en-US" sz="6000" b="1" u="sng" dirty="0">
              <a:latin typeface="華康龍門石碑" panose="03000909000000000000" pitchFamily="65" charset="-120"/>
              <a:ea typeface="華康龍門石碑" panose="030009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5EF19EB-0166-4CD1-95CA-358BFFC8E3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080" y="1625600"/>
            <a:ext cx="10906760" cy="5232400"/>
          </a:xfrm>
        </p:spPr>
        <p:txBody>
          <a:bodyPr>
            <a:normAutofit fontScale="25000" lnSpcReduction="20000"/>
          </a:bodyPr>
          <a:lstStyle/>
          <a:p>
            <a:pPr indent="304800">
              <a:lnSpc>
                <a:spcPct val="200000"/>
              </a:lnSpc>
              <a:spcBef>
                <a:spcPts val="0"/>
              </a:spcBef>
            </a:pPr>
            <a:r>
              <a:rPr lang="zh-TW" altLang="zh-TW" sz="13200" dirty="0">
                <a:solidFill>
                  <a:srgbClr val="C00000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</a:rPr>
              <a:t>慾望讓人眼瞎的非常嚴重，耶和華派了使者在路上敵擋巴蘭前往詛咒耶和華的百姓，使者</a:t>
            </a:r>
            <a:r>
              <a:rPr lang="zh-TW" altLang="en-US" sz="13200" dirty="0">
                <a:solidFill>
                  <a:srgbClr val="C00000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</a:rPr>
              <a:t>共</a:t>
            </a:r>
            <a:r>
              <a:rPr lang="zh-TW" altLang="zh-TW" sz="13200" dirty="0">
                <a:solidFill>
                  <a:srgbClr val="C00000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</a:rPr>
              <a:t>出現了三次，</a:t>
            </a:r>
            <a:r>
              <a:rPr lang="zh-TW" altLang="en-US" sz="13200" dirty="0">
                <a:solidFill>
                  <a:srgbClr val="C00000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</a:rPr>
              <a:t>巴蘭都看不到，</a:t>
            </a:r>
            <a:r>
              <a:rPr lang="zh-TW" altLang="zh-TW" sz="13200" dirty="0">
                <a:solidFill>
                  <a:srgbClr val="C00000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</a:rPr>
              <a:t>驢子看到了</a:t>
            </a:r>
            <a:r>
              <a:rPr lang="zh-TW" altLang="en-US" sz="13200" dirty="0">
                <a:solidFill>
                  <a:srgbClr val="C00000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</a:rPr>
              <a:t>都</a:t>
            </a:r>
            <a:r>
              <a:rPr lang="zh-TW" altLang="zh-TW" sz="13200" dirty="0">
                <a:solidFill>
                  <a:srgbClr val="C00000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</a:rPr>
              <a:t>知道要閃躲，但是三次巴蘭都沒有看到，最後還要驢子開口</a:t>
            </a:r>
            <a:r>
              <a:rPr lang="zh-TW" altLang="en-US" sz="13200" dirty="0">
                <a:solidFill>
                  <a:srgbClr val="C00000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</a:rPr>
              <a:t>，巴蘭</a:t>
            </a:r>
            <a:r>
              <a:rPr lang="zh-TW" altLang="zh-TW" sz="13200" dirty="0">
                <a:solidFill>
                  <a:srgbClr val="C00000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</a:rPr>
              <a:t>才領悟。</a:t>
            </a:r>
            <a:endParaRPr lang="en-US" altLang="zh-TW" sz="13200" dirty="0">
              <a:solidFill>
                <a:srgbClr val="C00000"/>
              </a:solidFill>
              <a:effectLst/>
              <a:latin typeface="華康龍門石碑" panose="03000909000000000000" pitchFamily="65" charset="-120"/>
              <a:ea typeface="華康龍門石碑" panose="030009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2628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93C9FB-6D17-482D-A634-7C82E1C9A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182432"/>
            <a:ext cx="12063411" cy="1025427"/>
          </a:xfr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>
            <a:normAutofit/>
          </a:bodyPr>
          <a:lstStyle/>
          <a:p>
            <a:pPr algn="ctr"/>
            <a:r>
              <a:rPr lang="zh-TW" altLang="en-US" sz="6000" b="1" u="sng" dirty="0"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挫折失望的情緒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5EF19EB-0166-4CD1-95CA-358BFFC8E3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4320"/>
            <a:ext cx="10906760" cy="5049520"/>
          </a:xfrm>
        </p:spPr>
        <p:txBody>
          <a:bodyPr>
            <a:normAutofit fontScale="40000" lnSpcReduction="20000"/>
          </a:bodyPr>
          <a:lstStyle/>
          <a:p>
            <a:pPr marL="0" indent="0" algn="l">
              <a:lnSpc>
                <a:spcPct val="200000"/>
              </a:lnSpc>
              <a:spcBef>
                <a:spcPts val="0"/>
              </a:spcBef>
              <a:buNone/>
            </a:pPr>
            <a:r>
              <a:rPr lang="zh-TW" altLang="en-US" sz="8400" b="0" i="0" dirty="0">
                <a:solidFill>
                  <a:srgbClr val="C00000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</a:rPr>
              <a:t>以利亞  </a:t>
            </a:r>
            <a:r>
              <a:rPr lang="zh-TW" altLang="en-US" sz="7000" b="0" i="0" dirty="0">
                <a:solidFill>
                  <a:srgbClr val="000050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</a:rPr>
              <a:t>見這光景就起來逃命，到了猶大的別是巴，將僕人留在那裡，自己在曠野走了一日的路程，來到一棵羅騰樹下，就坐在那裡求死，說：耶和華啊，罷了！求你取我的性命，</a:t>
            </a:r>
            <a:r>
              <a:rPr lang="zh-TW" altLang="en-US" sz="7000" b="0" i="0" dirty="0">
                <a:solidFill>
                  <a:srgbClr val="002060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</a:rPr>
              <a:t>因為我不勝於我的列祖。</a:t>
            </a:r>
            <a:r>
              <a:rPr lang="zh-TW" altLang="zh-TW" sz="7000" kern="100" dirty="0">
                <a:solidFill>
                  <a:srgbClr val="002060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</a:rPr>
              <a:t>（</a:t>
            </a:r>
            <a:r>
              <a:rPr lang="zh-TW" altLang="en-US" sz="7000" kern="100" dirty="0">
                <a:solidFill>
                  <a:srgbClr val="002060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</a:rPr>
              <a:t>列王記上</a:t>
            </a:r>
            <a:r>
              <a:rPr lang="en-US" altLang="zh-TW" sz="7000" kern="100" dirty="0">
                <a:solidFill>
                  <a:srgbClr val="002060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</a:rPr>
              <a:t>19:3-4</a:t>
            </a:r>
            <a:r>
              <a:rPr lang="zh-TW" altLang="zh-TW" sz="7000" kern="100" dirty="0">
                <a:solidFill>
                  <a:srgbClr val="002060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</a:rPr>
              <a:t>）</a:t>
            </a:r>
            <a:endParaRPr lang="en-US" altLang="zh-TW" sz="7000" kern="100" dirty="0">
              <a:solidFill>
                <a:srgbClr val="002060"/>
              </a:solidFill>
              <a:effectLst/>
              <a:latin typeface="華康龍門石碑" panose="03000909000000000000" pitchFamily="65" charset="-120"/>
              <a:ea typeface="華康龍門石碑" panose="03000909000000000000" pitchFamily="65" charset="-120"/>
              <a:cs typeface="Times New Roman" panose="02020603050405020304" pitchFamily="18" charset="0"/>
            </a:endParaRPr>
          </a:p>
          <a:p>
            <a:pPr marL="0" indent="0" algn="l">
              <a:lnSpc>
                <a:spcPct val="200000"/>
              </a:lnSpc>
              <a:spcBef>
                <a:spcPts val="0"/>
              </a:spcBef>
              <a:buNone/>
            </a:pPr>
            <a:r>
              <a:rPr lang="zh-TW" altLang="en-US" sz="8400" b="0" i="0" dirty="0">
                <a:solidFill>
                  <a:srgbClr val="C00000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</a:rPr>
              <a:t>約拿</a:t>
            </a:r>
            <a:r>
              <a:rPr lang="zh-TW" altLang="en-US" sz="7000" dirty="0">
                <a:solidFill>
                  <a:srgbClr val="000050"/>
                </a:solidFill>
                <a:latin typeface="華康龍門石碑" panose="03000909000000000000" pitchFamily="65" charset="-120"/>
                <a:ea typeface="華康龍門石碑" panose="03000909000000000000" pitchFamily="65" charset="-120"/>
              </a:rPr>
              <a:t>  </a:t>
            </a:r>
            <a:r>
              <a:rPr lang="zh-TW" altLang="en-US" sz="7000" b="0" i="0" dirty="0">
                <a:solidFill>
                  <a:srgbClr val="000050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</a:rPr>
              <a:t>耶和華啊，現在求你取我的命吧！因為我死了比活著還好。</a:t>
            </a:r>
            <a:r>
              <a:rPr lang="en-US" altLang="zh-TW" sz="7000" dirty="0">
                <a:solidFill>
                  <a:srgbClr val="000050"/>
                </a:solidFill>
                <a:latin typeface="華康龍門石碑" panose="03000909000000000000" pitchFamily="65" charset="-120"/>
                <a:ea typeface="華康龍門石碑" panose="03000909000000000000" pitchFamily="65" charset="-120"/>
              </a:rPr>
              <a:t>(</a:t>
            </a:r>
            <a:r>
              <a:rPr lang="zh-TW" altLang="en-US" sz="7000" dirty="0">
                <a:solidFill>
                  <a:srgbClr val="000050"/>
                </a:solidFill>
                <a:latin typeface="華康龍門石碑" panose="03000909000000000000" pitchFamily="65" charset="-120"/>
                <a:ea typeface="華康龍門石碑" panose="03000909000000000000" pitchFamily="65" charset="-120"/>
              </a:rPr>
              <a:t>約拿書</a:t>
            </a:r>
            <a:r>
              <a:rPr lang="en-US" altLang="zh-TW" sz="7000" dirty="0">
                <a:solidFill>
                  <a:srgbClr val="000050"/>
                </a:solidFill>
                <a:latin typeface="華康龍門石碑" panose="03000909000000000000" pitchFamily="65" charset="-120"/>
                <a:ea typeface="華康龍門石碑" panose="03000909000000000000" pitchFamily="65" charset="-120"/>
              </a:rPr>
              <a:t>4:3)</a:t>
            </a:r>
            <a:endParaRPr lang="zh-TW" altLang="en-US" sz="5100" b="0" i="0" dirty="0">
              <a:solidFill>
                <a:srgbClr val="000050"/>
              </a:solidFill>
              <a:effectLst/>
              <a:latin typeface="華康龍門石碑" panose="03000909000000000000" pitchFamily="65" charset="-120"/>
              <a:ea typeface="華康龍門石碑" panose="03000909000000000000" pitchFamily="65" charset="-120"/>
            </a:endParaRPr>
          </a:p>
          <a:p>
            <a:pPr marL="0" indent="0" algn="l">
              <a:lnSpc>
                <a:spcPct val="200000"/>
              </a:lnSpc>
              <a:spcBef>
                <a:spcPts val="0"/>
              </a:spcBef>
              <a:buNone/>
            </a:pPr>
            <a:endParaRPr lang="zh-TW" altLang="zh-TW" sz="2200" kern="100" dirty="0">
              <a:effectLst/>
              <a:latin typeface="華康龍門石碑" panose="03000909000000000000" pitchFamily="65" charset="-120"/>
              <a:ea typeface="華康龍門石碑" panose="030009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6072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93C9FB-6D17-482D-A634-7C82E1C9A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65273"/>
            <a:ext cx="12063411" cy="1025427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zh-TW" altLang="en-US" sz="7200" u="sng" dirty="0"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恢復我們的視力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89ECAF80-DD7B-4CFD-8715-9F10A9BA42DC}"/>
              </a:ext>
            </a:extLst>
          </p:cNvPr>
          <p:cNvSpPr txBox="1"/>
          <p:nvPr/>
        </p:nvSpPr>
        <p:spPr>
          <a:xfrm>
            <a:off x="1566863" y="5187613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進入神所命定的福</a:t>
            </a:r>
          </a:p>
        </p:txBody>
      </p:sp>
      <p:sp>
        <p:nvSpPr>
          <p:cNvPr id="6" name="矩形: 剪去單一角落 5">
            <a:extLst>
              <a:ext uri="{FF2B5EF4-FFF2-40B4-BE49-F238E27FC236}">
                <a16:creationId xmlns:a16="http://schemas.microsoft.com/office/drawing/2014/main" id="{96BD3E51-F30C-4731-AC79-0D3CAC5EB1F4}"/>
              </a:ext>
            </a:extLst>
          </p:cNvPr>
          <p:cNvSpPr/>
          <p:nvPr/>
        </p:nvSpPr>
        <p:spPr>
          <a:xfrm>
            <a:off x="233838" y="2656539"/>
            <a:ext cx="11958161" cy="1237654"/>
          </a:xfrm>
          <a:prstGeom prst="snip1Rect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zh-TW" altLang="en-US" sz="7200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</a:rPr>
              <a:t>恨</a:t>
            </a:r>
            <a:endParaRPr lang="zh-TW" altLang="zh-TW" sz="7200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龍門石碑" panose="03000909000000000000" pitchFamily="65" charset="-120"/>
              <a:ea typeface="華康龍門石碑" panose="030009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8" name="矩形: 剪去單一角落 7">
            <a:extLst>
              <a:ext uri="{FF2B5EF4-FFF2-40B4-BE49-F238E27FC236}">
                <a16:creationId xmlns:a16="http://schemas.microsoft.com/office/drawing/2014/main" id="{4CE1B085-472B-4ADC-8CF5-7E868C091BFA}"/>
              </a:ext>
            </a:extLst>
          </p:cNvPr>
          <p:cNvSpPr/>
          <p:nvPr/>
        </p:nvSpPr>
        <p:spPr>
          <a:xfrm>
            <a:off x="233839" y="1301055"/>
            <a:ext cx="11958161" cy="1130285"/>
          </a:xfrm>
          <a:prstGeom prst="snip1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zh-TW" altLang="en-US" sz="7200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</a:rPr>
              <a:t>忙</a:t>
            </a:r>
            <a:endParaRPr lang="zh-TW" altLang="zh-TW" sz="7200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龍門石碑" panose="03000909000000000000" pitchFamily="65" charset="-120"/>
              <a:ea typeface="華康龍門石碑" panose="030009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9" name="矩形: 剪去單一角落 8">
            <a:extLst>
              <a:ext uri="{FF2B5EF4-FFF2-40B4-BE49-F238E27FC236}">
                <a16:creationId xmlns:a16="http://schemas.microsoft.com/office/drawing/2014/main" id="{C55B1DF1-16F6-4E4E-941A-7FAFF9ED0BCE}"/>
              </a:ext>
            </a:extLst>
          </p:cNvPr>
          <p:cNvSpPr/>
          <p:nvPr/>
        </p:nvSpPr>
        <p:spPr>
          <a:xfrm>
            <a:off x="233838" y="4057328"/>
            <a:ext cx="12063411" cy="1130285"/>
          </a:xfrm>
          <a:prstGeom prst="snip1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zh-TW" alt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</a:rPr>
              <a:t>慾</a:t>
            </a:r>
            <a:endParaRPr lang="zh-TW" altLang="zh-TW" sz="7200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龍門石碑" panose="03000909000000000000" pitchFamily="65" charset="-120"/>
              <a:ea typeface="華康龍門石碑" panose="030009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7" name="矩形: 剪去單一角落 6">
            <a:extLst>
              <a:ext uri="{FF2B5EF4-FFF2-40B4-BE49-F238E27FC236}">
                <a16:creationId xmlns:a16="http://schemas.microsoft.com/office/drawing/2014/main" id="{6FB7D03A-A25C-464E-9016-241625033450}"/>
              </a:ext>
            </a:extLst>
          </p:cNvPr>
          <p:cNvSpPr/>
          <p:nvPr/>
        </p:nvSpPr>
        <p:spPr>
          <a:xfrm>
            <a:off x="233838" y="5458117"/>
            <a:ext cx="11958161" cy="1137919"/>
          </a:xfrm>
          <a:prstGeom prst="snip1Rect">
            <a:avLst/>
          </a:prstGeom>
          <a:solidFill>
            <a:srgbClr val="00B0F0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zh-TW" altLang="en-US" sz="7200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</a:rPr>
              <a:t>挫折失望的情緒</a:t>
            </a:r>
            <a:endParaRPr lang="zh-TW" altLang="zh-TW" sz="7200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龍門石碑" panose="03000909000000000000" pitchFamily="65" charset="-120"/>
              <a:ea typeface="華康龍門石碑" panose="030009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830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>
            <a:extLst>
              <a:ext uri="{FF2B5EF4-FFF2-40B4-BE49-F238E27FC236}">
                <a16:creationId xmlns:a16="http://schemas.microsoft.com/office/drawing/2014/main" id="{C210519B-1DE2-426F-B7DB-D163F534C0CE}"/>
              </a:ext>
            </a:extLst>
          </p:cNvPr>
          <p:cNvSpPr txBox="1">
            <a:spLocks/>
          </p:cNvSpPr>
          <p:nvPr/>
        </p:nvSpPr>
        <p:spPr>
          <a:xfrm>
            <a:off x="-35401" y="94153"/>
            <a:ext cx="12063411" cy="1025427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u="sng" dirty="0">
                <a:latin typeface="華康龍門石碑" panose="03000909000000000000" pitchFamily="65" charset="-120"/>
                <a:ea typeface="華康龍門石碑" panose="03000909000000000000" pitchFamily="65" charset="-120"/>
              </a:rPr>
              <a:t>專注力</a:t>
            </a:r>
          </a:p>
        </p:txBody>
      </p:sp>
      <p:pic>
        <p:nvPicPr>
          <p:cNvPr id="1026" name="Picture 2" descr="專注力，就是你的超能力：掌控自我、提升成績的18個學習武器">
            <a:extLst>
              <a:ext uri="{FF2B5EF4-FFF2-40B4-BE49-F238E27FC236}">
                <a16:creationId xmlns:a16="http://schemas.microsoft.com/office/drawing/2014/main" id="{79B0829B-43F3-4C76-B8FA-0A45C1ACFB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" y="1294130"/>
            <a:ext cx="3314700" cy="331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專注力訓練，自己來！">
            <a:extLst>
              <a:ext uri="{FF2B5EF4-FFF2-40B4-BE49-F238E27FC236}">
                <a16:creationId xmlns:a16="http://schemas.microsoft.com/office/drawing/2014/main" id="{F6011F68-4C40-4A6D-B4A7-6256E0DBDB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8478" y="3234540"/>
            <a:ext cx="3314700" cy="331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極度專注力：打造高績效的聰明工作法 (電子書)">
            <a:extLst>
              <a:ext uri="{FF2B5EF4-FFF2-40B4-BE49-F238E27FC236}">
                <a16:creationId xmlns:a16="http://schemas.microsoft.com/office/drawing/2014/main" id="{641BCDC3-9661-4932-BDE9-6516C0A5B9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6305" y="1190700"/>
            <a:ext cx="3314700" cy="331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動出孩子的專注力增訂版：簡單．安全．有效的兒童居家注意力運動訓練計畫">
            <a:extLst>
              <a:ext uri="{FF2B5EF4-FFF2-40B4-BE49-F238E27FC236}">
                <a16:creationId xmlns:a16="http://schemas.microsoft.com/office/drawing/2014/main" id="{AF54B19E-29C4-49DF-AA08-A4D1575AD7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5869" y="3378027"/>
            <a:ext cx="3314700" cy="331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161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>
            <a:extLst>
              <a:ext uri="{FF2B5EF4-FFF2-40B4-BE49-F238E27FC236}">
                <a16:creationId xmlns:a16="http://schemas.microsoft.com/office/drawing/2014/main" id="{C210519B-1DE2-426F-B7DB-D163F534C0CE}"/>
              </a:ext>
            </a:extLst>
          </p:cNvPr>
          <p:cNvSpPr txBox="1">
            <a:spLocks/>
          </p:cNvSpPr>
          <p:nvPr/>
        </p:nvSpPr>
        <p:spPr>
          <a:xfrm>
            <a:off x="-35401" y="94153"/>
            <a:ext cx="12063411" cy="1025427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u="sng" dirty="0">
                <a:latin typeface="華康龍門石碑" panose="03000909000000000000" pitchFamily="65" charset="-120"/>
                <a:ea typeface="華康龍門石碑" panose="03000909000000000000" pitchFamily="65" charset="-120"/>
              </a:rPr>
              <a:t>專注力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D54EB719-1CD6-4ABE-878A-BED643BC0E55}"/>
              </a:ext>
            </a:extLst>
          </p:cNvPr>
          <p:cNvSpPr txBox="1"/>
          <p:nvPr/>
        </p:nvSpPr>
        <p:spPr>
          <a:xfrm>
            <a:off x="325120" y="1670596"/>
            <a:ext cx="11702890" cy="47397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zh-TW" sz="3600" kern="100" dirty="0">
                <a:solidFill>
                  <a:srgbClr val="C00000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</a:rPr>
              <a:t>「專注」是一種精神資本，它所給人的利益就是成功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zh-TW" sz="3600" kern="100" dirty="0">
                <a:solidFill>
                  <a:srgbClr val="C00000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Open Sans" panose="020B0606030504020204" pitchFamily="34" charset="0"/>
              </a:rPr>
              <a:t>李小龍曾說：「我不怕練一萬種招式的人，只怕一種招式練一萬遍的人。」</a:t>
            </a:r>
            <a:endParaRPr lang="en-US" altLang="zh-TW" sz="3600" kern="100" dirty="0">
              <a:solidFill>
                <a:srgbClr val="C00000"/>
              </a:solidFill>
              <a:effectLst/>
              <a:latin typeface="華康龍門石碑" panose="03000909000000000000" pitchFamily="65" charset="-120"/>
              <a:ea typeface="華康龍門石碑" panose="03000909000000000000" pitchFamily="65" charset="-120"/>
              <a:cs typeface="Open Sans" panose="020B0606030504020204" pitchFamily="34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zh-TW" sz="3600" kern="100" dirty="0">
                <a:solidFill>
                  <a:srgbClr val="C00000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</a:rPr>
              <a:t>聖經的教導都在告訴</a:t>
            </a:r>
            <a:r>
              <a:rPr lang="zh-TW" altLang="zh-TW" sz="3600" kern="100">
                <a:solidFill>
                  <a:srgbClr val="C00000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</a:rPr>
              <a:t>我們，專注</a:t>
            </a:r>
            <a:r>
              <a:rPr lang="zh-TW" altLang="zh-TW" sz="3600" kern="100" dirty="0">
                <a:solidFill>
                  <a:srgbClr val="C00000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</a:rPr>
              <a:t>於神的結果，所得的利益不只在今生，而是在永生。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zh-TW" sz="3200" kern="100" dirty="0">
              <a:solidFill>
                <a:srgbClr val="C00000"/>
              </a:solidFill>
              <a:effectLst/>
              <a:latin typeface="華康龍門石碑" panose="03000909000000000000" pitchFamily="65" charset="-120"/>
              <a:ea typeface="華康龍門石碑" panose="03000909000000000000" pitchFamily="65" charset="-12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399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93C9FB-6D17-482D-A634-7C82E1C9A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65273"/>
            <a:ext cx="12063411" cy="1025427"/>
          </a:xfr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/>
          <a:lstStyle/>
          <a:p>
            <a:pPr algn="ctr"/>
            <a:r>
              <a:rPr lang="zh-TW" altLang="en-US" u="sng" dirty="0">
                <a:latin typeface="華康龍門石碑" panose="03000909000000000000" pitchFamily="65" charset="-120"/>
                <a:ea typeface="華康龍門石碑" panose="03000909000000000000" pitchFamily="65" charset="-120"/>
              </a:rPr>
              <a:t>不專心的結果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89ECAF80-DD7B-4CFD-8715-9F10A9BA42DC}"/>
              </a:ext>
            </a:extLst>
          </p:cNvPr>
          <p:cNvSpPr txBox="1"/>
          <p:nvPr/>
        </p:nvSpPr>
        <p:spPr>
          <a:xfrm>
            <a:off x="1566863" y="5187613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進入神所命定的福</a:t>
            </a:r>
          </a:p>
        </p:txBody>
      </p:sp>
      <p:sp>
        <p:nvSpPr>
          <p:cNvPr id="6" name="矩形: 剪去單一角落 5">
            <a:extLst>
              <a:ext uri="{FF2B5EF4-FFF2-40B4-BE49-F238E27FC236}">
                <a16:creationId xmlns:a16="http://schemas.microsoft.com/office/drawing/2014/main" id="{96BD3E51-F30C-4731-AC79-0D3CAC5EB1F4}"/>
              </a:ext>
            </a:extLst>
          </p:cNvPr>
          <p:cNvSpPr/>
          <p:nvPr/>
        </p:nvSpPr>
        <p:spPr>
          <a:xfrm>
            <a:off x="233839" y="3080310"/>
            <a:ext cx="9205436" cy="1790969"/>
          </a:xfrm>
          <a:prstGeom prst="snip1Rect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zh-TW" altLang="en-US" sz="3600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</a:rPr>
              <a:t>一個世代：士師記的時代、列王記的時代</a:t>
            </a:r>
            <a:endParaRPr lang="zh-TW" altLang="zh-TW" sz="3600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龍門石碑" panose="03000909000000000000" pitchFamily="65" charset="-120"/>
              <a:ea typeface="華康龍門石碑" panose="030009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8" name="矩形: 剪去單一角落 7">
            <a:extLst>
              <a:ext uri="{FF2B5EF4-FFF2-40B4-BE49-F238E27FC236}">
                <a16:creationId xmlns:a16="http://schemas.microsoft.com/office/drawing/2014/main" id="{4CE1B085-472B-4ADC-8CF5-7E868C091BFA}"/>
              </a:ext>
            </a:extLst>
          </p:cNvPr>
          <p:cNvSpPr/>
          <p:nvPr/>
        </p:nvSpPr>
        <p:spPr>
          <a:xfrm>
            <a:off x="233839" y="1301055"/>
            <a:ext cx="7176611" cy="1657186"/>
          </a:xfrm>
          <a:prstGeom prst="snip1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zh-TW" altLang="en-US" sz="3600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</a:rPr>
              <a:t>個人</a:t>
            </a:r>
            <a:r>
              <a:rPr lang="en-US" altLang="zh-TW" sz="3600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sz="3600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</a:rPr>
              <a:t>掃羅、該隱、所羅門</a:t>
            </a:r>
            <a:r>
              <a:rPr lang="en-US" altLang="zh-TW" sz="3600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</a:rPr>
              <a:t>…</a:t>
            </a:r>
            <a:endParaRPr lang="zh-TW" altLang="zh-TW" sz="3600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龍門石碑" panose="03000909000000000000" pitchFamily="65" charset="-120"/>
              <a:ea typeface="華康龍門石碑" panose="030009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9" name="矩形: 剪去單一角落 8">
            <a:extLst>
              <a:ext uri="{FF2B5EF4-FFF2-40B4-BE49-F238E27FC236}">
                <a16:creationId xmlns:a16="http://schemas.microsoft.com/office/drawing/2014/main" id="{C55B1DF1-16F6-4E4E-941A-7FAFF9ED0BCE}"/>
              </a:ext>
            </a:extLst>
          </p:cNvPr>
          <p:cNvSpPr/>
          <p:nvPr/>
        </p:nvSpPr>
        <p:spPr>
          <a:xfrm>
            <a:off x="233839" y="4943475"/>
            <a:ext cx="11243786" cy="1825288"/>
          </a:xfrm>
          <a:prstGeom prst="snip1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zh-TW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</a:rPr>
              <a:t>唯有專注於神的人和神的工作的人，才能夠留下具有關鍵影響力的信仰教導和領導力，去影響整個世代，甚至下個世代。</a:t>
            </a:r>
            <a:endParaRPr lang="zh-TW" altLang="zh-TW" sz="4400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龍門石碑" panose="03000909000000000000" pitchFamily="65" charset="-120"/>
              <a:ea typeface="華康龍門石碑" panose="030009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478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93C9FB-6D17-482D-A634-7C82E1C9A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182432"/>
            <a:ext cx="12063411" cy="1025427"/>
          </a:xfr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/>
          <a:lstStyle/>
          <a:p>
            <a:pPr algn="ctr"/>
            <a:r>
              <a:rPr lang="zh-TW" altLang="en-US" u="sng" dirty="0">
                <a:latin typeface="華康龍門石碑" panose="03000909000000000000" pitchFamily="65" charset="-120"/>
                <a:ea typeface="華康龍門石碑" panose="03000909000000000000" pitchFamily="65" charset="-120"/>
              </a:rPr>
              <a:t>約書亞</a:t>
            </a:r>
            <a:r>
              <a:rPr lang="en-US" altLang="zh-TW" u="sng" dirty="0">
                <a:latin typeface="華康龍門石碑" panose="03000909000000000000" pitchFamily="65" charset="-120"/>
                <a:ea typeface="華康龍門石碑" panose="03000909000000000000" pitchFamily="65" charset="-120"/>
              </a:rPr>
              <a:t>&amp;</a:t>
            </a:r>
            <a:r>
              <a:rPr lang="zh-TW" altLang="en-US" u="sng" dirty="0">
                <a:latin typeface="華康龍門石碑" panose="03000909000000000000" pitchFamily="65" charset="-120"/>
                <a:ea typeface="華康龍門石碑" panose="03000909000000000000" pitchFamily="65" charset="-120"/>
              </a:rPr>
              <a:t>迦勒專心的結果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5EF19EB-0166-4CD1-95CA-358BFFC8E3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4320"/>
            <a:ext cx="10805160" cy="378968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altLang="zh-TW" sz="3200" b="1" u="none" strike="noStrike" kern="100" dirty="0" err="1">
                <a:solidFill>
                  <a:srgbClr val="0092F2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  <a:hlinkClick r:id="rId2"/>
              </a:rPr>
              <a:t>民數記</a:t>
            </a:r>
            <a:r>
              <a:rPr lang="en-US" altLang="zh-TW" sz="3200" b="1" u="none" strike="noStrike" kern="100" dirty="0">
                <a:solidFill>
                  <a:srgbClr val="0092F2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  <a:hlinkClick r:id="rId2"/>
              </a:rPr>
              <a:t> 14:30</a:t>
            </a:r>
            <a:r>
              <a:rPr lang="en-US" altLang="zh-TW" sz="3200" b="1" u="none" strike="noStrike" kern="100" dirty="0">
                <a:solidFill>
                  <a:srgbClr val="0092F2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zh-TW" sz="3200" kern="100" dirty="0">
                <a:solidFill>
                  <a:srgbClr val="001320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Arial" panose="020B0604020202020204" pitchFamily="34" charset="0"/>
              </a:rPr>
              <a:t>必不得進我起誓應許叫你們住的那地。唯有耶孚尼的兒子迦勒和嫩的兒子約書亞</a:t>
            </a:r>
            <a:r>
              <a:rPr lang="zh-TW" altLang="zh-TW" sz="3200" kern="100" dirty="0">
                <a:solidFill>
                  <a:srgbClr val="001320"/>
                </a:solidFill>
                <a:effectLst/>
                <a:highlight>
                  <a:srgbClr val="C0C0C0"/>
                </a:highlight>
                <a:latin typeface="華康龍門石碑" panose="03000909000000000000" pitchFamily="65" charset="-120"/>
                <a:ea typeface="華康龍門石碑" panose="03000909000000000000" pitchFamily="65" charset="-120"/>
                <a:cs typeface="Arial" panose="020B0604020202020204" pitchFamily="34" charset="0"/>
              </a:rPr>
              <a:t>才能進去</a:t>
            </a:r>
            <a:r>
              <a:rPr lang="zh-TW" altLang="zh-TW" sz="3200" kern="100" dirty="0">
                <a:solidFill>
                  <a:srgbClr val="001320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Arial" panose="020B0604020202020204" pitchFamily="34" charset="0"/>
              </a:rPr>
              <a:t>。</a:t>
            </a:r>
            <a:endParaRPr lang="en-US" altLang="zh-TW" sz="3200" kern="100" dirty="0">
              <a:solidFill>
                <a:srgbClr val="001320"/>
              </a:solidFill>
              <a:effectLst/>
              <a:latin typeface="華康龍門石碑" panose="03000909000000000000" pitchFamily="65" charset="-120"/>
              <a:ea typeface="華康龍門石碑" panose="03000909000000000000" pitchFamily="65" charset="-12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altLang="zh-TW" sz="3200" b="1" u="none" strike="noStrike" kern="100" dirty="0" err="1">
                <a:solidFill>
                  <a:srgbClr val="0092F2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  <a:hlinkClick r:id="rId3"/>
              </a:rPr>
              <a:t>民數記</a:t>
            </a:r>
            <a:r>
              <a:rPr lang="en-US" altLang="zh-TW" sz="3200" b="1" u="none" strike="noStrike" kern="100" dirty="0">
                <a:solidFill>
                  <a:srgbClr val="0092F2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  <a:hlinkClick r:id="rId3"/>
              </a:rPr>
              <a:t> 26:65</a:t>
            </a:r>
            <a:r>
              <a:rPr lang="en-US" altLang="zh-TW" sz="3200" b="1" u="none" strike="noStrike" kern="100" dirty="0">
                <a:solidFill>
                  <a:srgbClr val="0092F2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zh-TW" sz="3200" kern="100" dirty="0">
                <a:solidFill>
                  <a:srgbClr val="001320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Arial" panose="020B0604020202020204" pitchFamily="34" charset="0"/>
              </a:rPr>
              <a:t>因為耶和華論到他們說，他們必要死在曠野，所以除了耶孚尼的兒子迦勒和嫩的兒子約書亞以外，連</a:t>
            </a:r>
            <a:r>
              <a:rPr lang="zh-TW" altLang="zh-TW" sz="3200" kern="100" dirty="0">
                <a:solidFill>
                  <a:srgbClr val="001320"/>
                </a:solidFill>
                <a:effectLst/>
                <a:highlight>
                  <a:srgbClr val="C0C0C0"/>
                </a:highlight>
                <a:latin typeface="華康龍門石碑" panose="03000909000000000000" pitchFamily="65" charset="-120"/>
                <a:ea typeface="華康龍門石碑" panose="03000909000000000000" pitchFamily="65" charset="-120"/>
                <a:cs typeface="Arial" panose="020B0604020202020204" pitchFamily="34" charset="0"/>
              </a:rPr>
              <a:t>一個人也沒有存留</a:t>
            </a:r>
            <a:r>
              <a:rPr lang="zh-TW" altLang="zh-TW" sz="3200" kern="100" dirty="0">
                <a:solidFill>
                  <a:srgbClr val="001320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Arial" panose="020B0604020202020204" pitchFamily="34" charset="0"/>
              </a:rPr>
              <a:t>。</a:t>
            </a:r>
            <a:endParaRPr lang="en-US" altLang="zh-TW" sz="3200" kern="100" dirty="0">
              <a:solidFill>
                <a:srgbClr val="001320"/>
              </a:solidFill>
              <a:effectLst/>
              <a:latin typeface="華康龍門石碑" panose="03000909000000000000" pitchFamily="65" charset="-120"/>
              <a:ea typeface="華康龍門石碑" panose="03000909000000000000" pitchFamily="65" charset="-12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altLang="zh-TW" sz="3200" b="1" u="none" strike="noStrike" kern="100" dirty="0" err="1">
                <a:solidFill>
                  <a:srgbClr val="0092F2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  <a:hlinkClick r:id="rId4"/>
              </a:rPr>
              <a:t>民數記</a:t>
            </a:r>
            <a:r>
              <a:rPr lang="en-US" altLang="zh-TW" sz="3200" b="1" u="none" strike="noStrike" kern="100" dirty="0">
                <a:solidFill>
                  <a:srgbClr val="0092F2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  <a:hlinkClick r:id="rId4"/>
              </a:rPr>
              <a:t> 32:12</a:t>
            </a:r>
            <a:r>
              <a:rPr lang="en-US" altLang="zh-TW" sz="3200" b="1" u="none" strike="noStrike" kern="100" dirty="0">
                <a:solidFill>
                  <a:srgbClr val="0092F2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zh-TW" sz="3200" kern="100" dirty="0">
                <a:solidFill>
                  <a:srgbClr val="001320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Arial" panose="020B0604020202020204" pitchFamily="34" charset="0"/>
              </a:rPr>
              <a:t>唯有基尼洗族耶孚尼的兒子迦勒和嫩的兒子約書亞</a:t>
            </a:r>
            <a:r>
              <a:rPr lang="zh-TW" altLang="zh-TW" sz="3200" kern="100" dirty="0">
                <a:solidFill>
                  <a:srgbClr val="001320"/>
                </a:solidFill>
                <a:effectLst/>
                <a:highlight>
                  <a:srgbClr val="C0C0C0"/>
                </a:highlight>
                <a:latin typeface="華康龍門石碑" panose="03000909000000000000" pitchFamily="65" charset="-120"/>
                <a:ea typeface="華康龍門石碑" panose="03000909000000000000" pitchFamily="65" charset="-120"/>
                <a:cs typeface="Arial" panose="020B0604020202020204" pitchFamily="34" charset="0"/>
              </a:rPr>
              <a:t>可以看見</a:t>
            </a:r>
            <a:r>
              <a:rPr lang="zh-TW" altLang="zh-TW" sz="3200" kern="100" dirty="0">
                <a:solidFill>
                  <a:srgbClr val="001320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Arial" panose="020B0604020202020204" pitchFamily="34" charset="0"/>
              </a:rPr>
              <a:t>，因為他們專心跟從我。』</a:t>
            </a:r>
            <a:endParaRPr lang="zh-TW" altLang="zh-TW" sz="3200" kern="100" dirty="0">
              <a:effectLst/>
              <a:latin typeface="華康龍門石碑" panose="03000909000000000000" pitchFamily="65" charset="-120"/>
              <a:ea typeface="華康龍門石碑" panose="03000909000000000000" pitchFamily="65" charset="-12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89ECAF80-DD7B-4CFD-8715-9F10A9BA42DC}"/>
              </a:ext>
            </a:extLst>
          </p:cNvPr>
          <p:cNvSpPr txBox="1"/>
          <p:nvPr/>
        </p:nvSpPr>
        <p:spPr>
          <a:xfrm>
            <a:off x="1566863" y="5187613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進入神所命定的福</a:t>
            </a:r>
          </a:p>
        </p:txBody>
      </p:sp>
      <p:sp>
        <p:nvSpPr>
          <p:cNvPr id="6" name="矩形: 剪去單一角落 5">
            <a:extLst>
              <a:ext uri="{FF2B5EF4-FFF2-40B4-BE49-F238E27FC236}">
                <a16:creationId xmlns:a16="http://schemas.microsoft.com/office/drawing/2014/main" id="{96BD3E51-F30C-4731-AC79-0D3CAC5EB1F4}"/>
              </a:ext>
            </a:extLst>
          </p:cNvPr>
          <p:cNvSpPr/>
          <p:nvPr/>
        </p:nvSpPr>
        <p:spPr>
          <a:xfrm>
            <a:off x="4457700" y="5050185"/>
            <a:ext cx="3652840" cy="1581150"/>
          </a:xfrm>
          <a:prstGeom prst="snip1Rect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zh-TW" sz="4000" kern="100" dirty="0"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</a:rPr>
              <a:t>生命年歲長久</a:t>
            </a:r>
          </a:p>
        </p:txBody>
      </p:sp>
      <p:sp>
        <p:nvSpPr>
          <p:cNvPr id="8" name="矩形: 剪去單一角落 7">
            <a:extLst>
              <a:ext uri="{FF2B5EF4-FFF2-40B4-BE49-F238E27FC236}">
                <a16:creationId xmlns:a16="http://schemas.microsoft.com/office/drawing/2014/main" id="{4CE1B085-472B-4ADC-8CF5-7E868C091BFA}"/>
              </a:ext>
            </a:extLst>
          </p:cNvPr>
          <p:cNvSpPr/>
          <p:nvPr/>
        </p:nvSpPr>
        <p:spPr>
          <a:xfrm>
            <a:off x="966787" y="5050185"/>
            <a:ext cx="3114675" cy="1581150"/>
          </a:xfrm>
          <a:prstGeom prst="snip1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kern="100" dirty="0"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</a:rPr>
              <a:t>得地為業</a:t>
            </a:r>
            <a:endParaRPr lang="zh-TW" altLang="zh-TW" sz="4000" kern="100" dirty="0">
              <a:effectLst/>
              <a:latin typeface="華康龍門石碑" panose="03000909000000000000" pitchFamily="65" charset="-120"/>
              <a:ea typeface="華康龍門石碑" panose="030009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9" name="矩形: 剪去單一角落 8">
            <a:extLst>
              <a:ext uri="{FF2B5EF4-FFF2-40B4-BE49-F238E27FC236}">
                <a16:creationId xmlns:a16="http://schemas.microsoft.com/office/drawing/2014/main" id="{C55B1DF1-16F6-4E4E-941A-7FAFF9ED0BCE}"/>
              </a:ext>
            </a:extLst>
          </p:cNvPr>
          <p:cNvSpPr/>
          <p:nvPr/>
        </p:nvSpPr>
        <p:spPr>
          <a:xfrm>
            <a:off x="8442961" y="5050185"/>
            <a:ext cx="3424236" cy="1581150"/>
          </a:xfrm>
          <a:prstGeom prst="snip1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zh-TW" sz="4000" kern="100" dirty="0"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</a:rPr>
              <a:t>親眼看見</a:t>
            </a:r>
            <a:endParaRPr lang="en-US" altLang="zh-TW" sz="4000" kern="100" dirty="0">
              <a:effectLst/>
              <a:latin typeface="華康龍門石碑" panose="03000909000000000000" pitchFamily="65" charset="-120"/>
              <a:ea typeface="華康龍門石碑" panose="030009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zh-TW" altLang="zh-TW" sz="4000" kern="100" dirty="0"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</a:rPr>
              <a:t>神</a:t>
            </a:r>
            <a:r>
              <a:rPr lang="zh-TW" altLang="en-US" sz="4000" kern="100" dirty="0"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Times New Roman" panose="02020603050405020304" pitchFamily="18" charset="0"/>
              </a:rPr>
              <a:t>成就的事</a:t>
            </a:r>
            <a:endParaRPr lang="zh-TW" altLang="zh-TW" sz="4000" kern="100" dirty="0">
              <a:effectLst/>
              <a:latin typeface="華康龍門石碑" panose="03000909000000000000" pitchFamily="65" charset="-120"/>
              <a:ea typeface="華康龍門石碑" panose="030009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88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93C9FB-6D17-482D-A634-7C82E1C9A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182432"/>
            <a:ext cx="12063411" cy="1025427"/>
          </a:xfr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>
            <a:normAutofit/>
          </a:bodyPr>
          <a:lstStyle/>
          <a:p>
            <a:pPr algn="ctr"/>
            <a:r>
              <a:rPr lang="zh-TW" altLang="en-US" sz="6000" dirty="0">
                <a:latin typeface="華康龍門石碑" panose="03000909000000000000" pitchFamily="65" charset="-120"/>
                <a:ea typeface="華康龍門石碑" panose="03000909000000000000" pitchFamily="65" charset="-120"/>
              </a:rPr>
              <a:t>以利沙出場</a:t>
            </a:r>
            <a:r>
              <a:rPr lang="zh-TW" altLang="en-US" sz="2400" dirty="0">
                <a:latin typeface="華康龍門石碑" panose="03000909000000000000" pitchFamily="65" charset="-120"/>
                <a:ea typeface="華康龍門石碑" panose="03000909000000000000" pitchFamily="65" charset="-120"/>
              </a:rPr>
              <a:t>（</a:t>
            </a:r>
            <a:r>
              <a:rPr lang="zh-TW" altLang="en-US" sz="2400" dirty="0">
                <a:solidFill>
                  <a:srgbClr val="000050"/>
                </a:solidFill>
                <a:latin typeface="華康龍門石碑" panose="03000909000000000000" pitchFamily="65" charset="-120"/>
                <a:ea typeface="華康龍門石碑" panose="03000909000000000000" pitchFamily="65" charset="-120"/>
              </a:rPr>
              <a:t>列王記上</a:t>
            </a:r>
            <a:r>
              <a:rPr lang="en-US" altLang="zh-TW" sz="2400" dirty="0">
                <a:solidFill>
                  <a:srgbClr val="000050"/>
                </a:solidFill>
                <a:latin typeface="華康龍門石碑" panose="03000909000000000000" pitchFamily="65" charset="-120"/>
                <a:ea typeface="華康龍門石碑" panose="03000909000000000000" pitchFamily="65" charset="-120"/>
              </a:rPr>
              <a:t>19</a:t>
            </a:r>
            <a:r>
              <a:rPr lang="zh-TW" altLang="en-US" sz="2400" dirty="0">
                <a:solidFill>
                  <a:srgbClr val="000050"/>
                </a:solidFill>
                <a:latin typeface="華康龍門石碑" panose="03000909000000000000" pitchFamily="65" charset="-120"/>
                <a:ea typeface="華康龍門石碑" panose="03000909000000000000" pitchFamily="65" charset="-120"/>
              </a:rPr>
              <a:t>章</a:t>
            </a:r>
            <a:r>
              <a:rPr lang="en-US" altLang="zh-TW" sz="2400" dirty="0">
                <a:solidFill>
                  <a:srgbClr val="000050"/>
                </a:solidFill>
                <a:latin typeface="華康龍門石碑" panose="03000909000000000000" pitchFamily="65" charset="-120"/>
                <a:ea typeface="華康龍門石碑" panose="03000909000000000000" pitchFamily="65" charset="-120"/>
              </a:rPr>
              <a:t>19-21</a:t>
            </a:r>
            <a:r>
              <a:rPr lang="zh-TW" altLang="en-US" sz="2400" dirty="0">
                <a:solidFill>
                  <a:srgbClr val="000050"/>
                </a:solidFill>
                <a:latin typeface="華康龍門石碑" panose="03000909000000000000" pitchFamily="65" charset="-120"/>
                <a:ea typeface="華康龍門石碑" panose="03000909000000000000" pitchFamily="65" charset="-120"/>
              </a:rPr>
              <a:t>節）</a:t>
            </a:r>
            <a:endParaRPr lang="zh-TW" altLang="en-US" sz="6000" dirty="0">
              <a:latin typeface="華康龍門石碑" panose="03000909000000000000" pitchFamily="65" charset="-120"/>
              <a:ea typeface="華康龍門石碑" panose="030009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5EF19EB-0166-4CD1-95CA-358BFFC8E3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90" y="1272951"/>
            <a:ext cx="8263570" cy="5313680"/>
          </a:xfrm>
        </p:spPr>
        <p:txBody>
          <a:bodyPr>
            <a:noAutofit/>
          </a:bodyPr>
          <a:lstStyle/>
          <a:p>
            <a:pPr marL="0" indent="0" algn="l">
              <a:lnSpc>
                <a:spcPct val="150000"/>
              </a:lnSpc>
              <a:spcBef>
                <a:spcPts val="0"/>
              </a:spcBef>
              <a:buNone/>
            </a:pPr>
            <a:r>
              <a:rPr lang="zh-TW" altLang="en-US" b="0" i="0" dirty="0">
                <a:solidFill>
                  <a:srgbClr val="000050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於是，以利亞離開那裡走了，遇見沙法的兒子以利沙耕地；在他前頭有十二對牛，自己趕著第十二對。以利亞到他那裡去，將自己的外衣搭在他身上。</a:t>
            </a:r>
            <a:endParaRPr lang="en-US" altLang="zh-TW" b="0" i="0" dirty="0">
              <a:solidFill>
                <a:srgbClr val="000050"/>
              </a:solidFill>
              <a:effectLst/>
              <a:latin typeface="華康龍門石碑" panose="03000909000000000000" pitchFamily="65" charset="-120"/>
              <a:ea typeface="華康龍門石碑" panose="03000909000000000000" pitchFamily="65" charset="-120"/>
            </a:endParaRPr>
          </a:p>
          <a:p>
            <a:pPr marL="0" indent="0" algn="l">
              <a:lnSpc>
                <a:spcPct val="150000"/>
              </a:lnSpc>
              <a:spcBef>
                <a:spcPts val="0"/>
              </a:spcBef>
              <a:buNone/>
            </a:pPr>
            <a:r>
              <a:rPr lang="zh-TW" altLang="en-US" b="0" i="0" dirty="0">
                <a:solidFill>
                  <a:srgbClr val="000050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</a:rPr>
              <a:t>以利沙就離開牛，跑到以利亞那裡，說：求你容我先與父母親嘴，然後我便跟隨你。以利亞對他說：你回去吧，我向你做了什麼呢？以利沙就離開他回去，宰了一對牛，用套牛的器具煮肉給民吃，隨後就起身跟隨以利亞，服事他。</a:t>
            </a:r>
          </a:p>
        </p:txBody>
      </p:sp>
      <p:pic>
        <p:nvPicPr>
          <p:cNvPr id="1026" name="Picture 2" descr="列王紀下第二章- 以利沙承接以利亞">
            <a:extLst>
              <a:ext uri="{FF2B5EF4-FFF2-40B4-BE49-F238E27FC236}">
                <a16:creationId xmlns:a16="http://schemas.microsoft.com/office/drawing/2014/main" id="{AF08F1E8-FEE6-48F5-BC70-67DED16AE0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8723" y="1448174"/>
            <a:ext cx="3454687" cy="49632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0718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93C9FB-6D17-482D-A634-7C82E1C9A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182432"/>
            <a:ext cx="12063411" cy="1025427"/>
          </a:xfr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>
            <a:normAutofit/>
          </a:bodyPr>
          <a:lstStyle/>
          <a:p>
            <a:pPr algn="ctr"/>
            <a:r>
              <a:rPr lang="zh-TW" altLang="en-US" sz="6000" u="sng" dirty="0">
                <a:latin typeface="華康龍門石碑" panose="03000909000000000000" pitchFamily="65" charset="-120"/>
                <a:ea typeface="華康龍門石碑" panose="03000909000000000000" pitchFamily="65" charset="-120"/>
              </a:rPr>
              <a:t>以利沙的專注</a:t>
            </a:r>
            <a:r>
              <a:rPr lang="zh-TW" altLang="en-US" sz="2000" u="sng" dirty="0">
                <a:latin typeface="華康龍門石碑" panose="03000909000000000000" pitchFamily="65" charset="-120"/>
                <a:ea typeface="華康龍門石碑" panose="03000909000000000000" pitchFamily="65" charset="-120"/>
              </a:rPr>
              <a:t>（列下２章）</a:t>
            </a:r>
            <a:endParaRPr lang="zh-TW" altLang="en-US" sz="6000" u="sng" dirty="0">
              <a:latin typeface="華康龍門石碑" panose="03000909000000000000" pitchFamily="65" charset="-120"/>
              <a:ea typeface="華康龍門石碑" panose="030009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5EF19EB-0166-4CD1-95CA-358BFFC8E3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675" y="1207859"/>
            <a:ext cx="11125199" cy="531368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zh-TW" altLang="en-US" sz="3000" b="0" i="0" dirty="0"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</a:rPr>
              <a:t>以利亞對以利沙說：耶和華差我往伯特利去，你可以在這裡等候。以利沙說：</a:t>
            </a:r>
            <a:r>
              <a:rPr lang="en-US" altLang="zh-TW" sz="3000" b="0" i="0" dirty="0"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</a:rPr>
              <a:t>…</a:t>
            </a:r>
            <a:r>
              <a:rPr lang="zh-TW" altLang="en-US" sz="3000" b="0" i="0" dirty="0">
                <a:solidFill>
                  <a:srgbClr val="C00000"/>
                </a:solidFill>
                <a:effectLst/>
                <a:highlight>
                  <a:srgbClr val="C0C0C0"/>
                </a:highligh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我必不離開你</a:t>
            </a:r>
            <a:r>
              <a:rPr lang="zh-TW" altLang="en-US" sz="3000" b="0" i="0" dirty="0"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</a:rPr>
              <a:t>。於是二人下到伯特利。</a:t>
            </a:r>
            <a:endParaRPr lang="en-US" altLang="zh-TW" sz="3000" b="0" i="0" dirty="0">
              <a:effectLst/>
              <a:latin typeface="華康龍門石碑" panose="03000909000000000000" pitchFamily="65" charset="-120"/>
              <a:ea typeface="華康龍門石碑" panose="03000909000000000000" pitchFamily="65" charset="-12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zh-TW" altLang="en-US" sz="3000" b="0" i="0" dirty="0"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</a:rPr>
              <a:t>以利亞對以利沙說：耶和華差遣我往耶利哥去，你可以在這裡等候。以利沙說：</a:t>
            </a:r>
            <a:r>
              <a:rPr lang="en-US" altLang="zh-TW" sz="3000" b="0" i="0" dirty="0"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</a:rPr>
              <a:t>…</a:t>
            </a:r>
            <a:r>
              <a:rPr lang="zh-TW" altLang="en-US" sz="3000" b="0" i="0" dirty="0"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</a:rPr>
              <a:t>，</a:t>
            </a:r>
            <a:r>
              <a:rPr lang="zh-TW" altLang="en-US" sz="3000" b="0" i="0" dirty="0">
                <a:solidFill>
                  <a:srgbClr val="C00000"/>
                </a:solidFill>
                <a:effectLst/>
                <a:highlight>
                  <a:srgbClr val="C0C0C0"/>
                </a:highligh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我必不離開你</a:t>
            </a:r>
            <a:r>
              <a:rPr lang="zh-TW" altLang="en-US" sz="3000" b="0" i="0" dirty="0"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</a:rPr>
              <a:t>。於是二人到了耶利哥。以利亞對以利沙說：耶和華差遣我往約但河去，你可以在這裡等候。以利沙說：</a:t>
            </a:r>
            <a:r>
              <a:rPr lang="en-US" altLang="zh-TW" sz="3000" b="0" i="0" dirty="0"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</a:rPr>
              <a:t>…</a:t>
            </a:r>
            <a:r>
              <a:rPr lang="zh-TW" altLang="en-US" sz="3000" b="0" i="0" dirty="0"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</a:rPr>
              <a:t>，</a:t>
            </a:r>
            <a:r>
              <a:rPr lang="zh-TW" altLang="en-US" sz="3000" b="0" i="0" dirty="0">
                <a:solidFill>
                  <a:srgbClr val="C00000"/>
                </a:solidFill>
                <a:effectLst/>
                <a:highlight>
                  <a:srgbClr val="C0C0C0"/>
                </a:highligh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我必不離開你</a:t>
            </a:r>
            <a:r>
              <a:rPr lang="zh-TW" altLang="en-US" sz="3000" b="0" i="0" dirty="0"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</a:rPr>
              <a:t>。於是二人一同前往。</a:t>
            </a:r>
            <a:endParaRPr lang="en-US" altLang="zh-TW" sz="3000" b="0" i="0" dirty="0">
              <a:effectLst/>
              <a:latin typeface="華康龍門石碑" panose="03000909000000000000" pitchFamily="65" charset="-120"/>
              <a:ea typeface="華康龍門石碑" panose="03000909000000000000" pitchFamily="65" charset="-12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TW" altLang="en-US" sz="3000" b="0" i="0" dirty="0">
                <a:effectLst/>
                <a:highlight>
                  <a:srgbClr val="C0C0C0"/>
                </a:highligh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過去之後，以利亞對以利沙說：我未曾被接去離開你，你要我為你做什麼，只管求我。以利沙說：願感動你的靈加倍地感動我。</a:t>
            </a:r>
            <a:r>
              <a:rPr lang="en-US" altLang="zh-TW" sz="3000" b="0" i="0" dirty="0">
                <a:effectLst/>
                <a:highlight>
                  <a:srgbClr val="C0C0C0"/>
                </a:highligh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(</a:t>
            </a:r>
            <a:r>
              <a:rPr lang="zh-TW" altLang="en-US" sz="3000" b="0" i="0" dirty="0">
                <a:effectLst/>
                <a:highlight>
                  <a:srgbClr val="C0C0C0"/>
                </a:highligh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列下</a:t>
            </a:r>
            <a:r>
              <a:rPr lang="en-US" altLang="zh-TW" sz="3000" b="0" i="0" dirty="0">
                <a:effectLst/>
                <a:highlight>
                  <a:srgbClr val="C0C0C0"/>
                </a:highligh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2:9)</a:t>
            </a:r>
            <a:endParaRPr lang="en-US" altLang="zh-TW" sz="3000" dirty="0">
              <a:highlight>
                <a:srgbClr val="C0C0C0"/>
              </a:highlight>
              <a:latin typeface="華康龍門石碑" panose="03000909000000000000" pitchFamily="65" charset="-120"/>
              <a:ea typeface="華康龍門石碑" panose="030009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88348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724CF14-8F23-4635-8509-DB7C8D388B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724" y="1473200"/>
            <a:ext cx="10829925" cy="4351338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zh-TW" sz="4000" dirty="0">
                <a:solidFill>
                  <a:srgbClr val="C00000"/>
                </a:solidFill>
                <a:effectLst/>
                <a:latin typeface="華康龍門石碑" panose="03000909000000000000" pitchFamily="65" charset="-120"/>
                <a:ea typeface="華康龍門石碑" panose="03000909000000000000" pitchFamily="65" charset="-120"/>
                <a:cs typeface="Arial" panose="020B0604020202020204" pitchFamily="34" charset="0"/>
              </a:rPr>
              <a:t>以利沙的對神專注的人，但僕人可能以為自己也在事奉上帝，但是眼睛卻是昏暗看不見神的，我們都會有一生都在事奉神的感覺，但是到了真正生活的患難考驗，或是在服事神的路上感到受傷、受苦時候，我們發現自己一直看不到上帝的同在。</a:t>
            </a:r>
            <a:endParaRPr lang="zh-TW" altLang="en-US" sz="5400" dirty="0">
              <a:solidFill>
                <a:srgbClr val="C00000"/>
              </a:solidFill>
              <a:latin typeface="華康龍門石碑" panose="03000909000000000000" pitchFamily="65" charset="-120"/>
              <a:ea typeface="華康龍門石碑" panose="03000909000000000000" pitchFamily="65" charset="-120"/>
            </a:endParaRPr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EF2C9B4B-BA9C-43E2-86E5-3C0D9B5F2EA6}"/>
              </a:ext>
            </a:extLst>
          </p:cNvPr>
          <p:cNvSpPr txBox="1">
            <a:spLocks/>
          </p:cNvSpPr>
          <p:nvPr/>
        </p:nvSpPr>
        <p:spPr>
          <a:xfrm>
            <a:off x="-1" y="182432"/>
            <a:ext cx="12063411" cy="1025427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6000" u="sng" dirty="0">
                <a:latin typeface="華康龍門石碑" panose="03000909000000000000" pitchFamily="65" charset="-120"/>
                <a:ea typeface="華康龍門石碑" panose="03000909000000000000" pitchFamily="65" charset="-120"/>
              </a:rPr>
              <a:t>開這少年人的眼睛，讓他看見</a:t>
            </a:r>
          </a:p>
        </p:txBody>
      </p:sp>
    </p:spTree>
    <p:extLst>
      <p:ext uri="{BB962C8B-B14F-4D97-AF65-F5344CB8AC3E}">
        <p14:creationId xmlns:p14="http://schemas.microsoft.com/office/powerpoint/2010/main" val="3699293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93C9FB-6D17-482D-A634-7C82E1C9A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25696"/>
            <a:ext cx="12063411" cy="1025427"/>
          </a:xfr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>
            <a:normAutofit/>
          </a:bodyPr>
          <a:lstStyle/>
          <a:p>
            <a:pPr algn="ctr"/>
            <a:r>
              <a:rPr lang="zh-TW" altLang="en-US" sz="6000" u="sng" dirty="0">
                <a:latin typeface="華康龍門石碑" panose="03000909000000000000" pitchFamily="65" charset="-120"/>
                <a:ea typeface="華康龍門石碑" panose="03000909000000000000" pitchFamily="65" charset="-120"/>
              </a:rPr>
              <a:t>忠心於神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5EF19EB-0166-4CD1-95CA-358BFFC8E3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4320"/>
            <a:ext cx="10825480" cy="505968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「弟兄們，我不是以為自己已經得著了；我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_____________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，就是忘記背後，努力面前的，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______________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，要得神在基督耶穌裡從上面召我來得的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________________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。」（腓立比書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3:13-14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38D4DA36-2513-4642-B141-F6E85F5CE58E}"/>
              </a:ext>
            </a:extLst>
          </p:cNvPr>
          <p:cNvSpPr txBox="1"/>
          <p:nvPr/>
        </p:nvSpPr>
        <p:spPr>
          <a:xfrm>
            <a:off x="985520" y="2355125"/>
            <a:ext cx="30276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dirty="0">
                <a:solidFill>
                  <a:srgbClr val="C00000"/>
                </a:solidFill>
                <a:latin typeface="華康龍門石碑" panose="03000909000000000000" pitchFamily="65" charset="-120"/>
                <a:ea typeface="華康龍門石碑" panose="03000909000000000000" pitchFamily="65" charset="-120"/>
              </a:rPr>
              <a:t>只有一件事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1ECB7575-A81D-433C-8CE7-D3A8E966CDA7}"/>
              </a:ext>
            </a:extLst>
          </p:cNvPr>
          <p:cNvSpPr txBox="1"/>
          <p:nvPr/>
        </p:nvSpPr>
        <p:spPr>
          <a:xfrm>
            <a:off x="985520" y="3221782"/>
            <a:ext cx="3434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dirty="0">
                <a:solidFill>
                  <a:srgbClr val="C00000"/>
                </a:solidFill>
                <a:latin typeface="華康龍門石碑" panose="03000909000000000000" pitchFamily="65" charset="-120"/>
                <a:ea typeface="華康龍門石碑" panose="03000909000000000000" pitchFamily="65" charset="-120"/>
              </a:rPr>
              <a:t>向著標竿直跑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0D1D8454-CA6E-42E2-B859-894108E6ADB3}"/>
              </a:ext>
            </a:extLst>
          </p:cNvPr>
          <p:cNvSpPr txBox="1"/>
          <p:nvPr/>
        </p:nvSpPr>
        <p:spPr>
          <a:xfrm>
            <a:off x="2720023" y="4026179"/>
            <a:ext cx="30276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dirty="0">
                <a:solidFill>
                  <a:srgbClr val="C00000"/>
                </a:solidFill>
                <a:latin typeface="華康龍門石碑" panose="03000909000000000000" pitchFamily="65" charset="-120"/>
                <a:ea typeface="華康龍門石碑" panose="03000909000000000000" pitchFamily="65" charset="-120"/>
              </a:rPr>
              <a:t>獎賞</a:t>
            </a:r>
          </a:p>
        </p:txBody>
      </p:sp>
    </p:spTree>
    <p:extLst>
      <p:ext uri="{BB962C8B-B14F-4D97-AF65-F5344CB8AC3E}">
        <p14:creationId xmlns:p14="http://schemas.microsoft.com/office/powerpoint/2010/main" val="1487507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272</TotalTime>
  <Words>1253</Words>
  <Application>Microsoft Office PowerPoint</Application>
  <PresentationFormat>寬螢幕</PresentationFormat>
  <Paragraphs>66</Paragraphs>
  <Slides>15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2" baseType="lpstr">
      <vt:lpstr>華康龍門石碑</vt:lpstr>
      <vt:lpstr>華康龍門石碑(P)</vt:lpstr>
      <vt:lpstr>標楷體</vt:lpstr>
      <vt:lpstr>Arial</vt:lpstr>
      <vt:lpstr>Calibri</vt:lpstr>
      <vt:lpstr>Calibri Light</vt:lpstr>
      <vt:lpstr>Office 佈景主題</vt:lpstr>
      <vt:lpstr>主!我要看見</vt:lpstr>
      <vt:lpstr>PowerPoint 簡報</vt:lpstr>
      <vt:lpstr>PowerPoint 簡報</vt:lpstr>
      <vt:lpstr>不專心的結果</vt:lpstr>
      <vt:lpstr>約書亞&amp;迦勒專心的結果</vt:lpstr>
      <vt:lpstr>以利沙出場（列王記上19章19-21節）</vt:lpstr>
      <vt:lpstr>以利沙的專注（列下２章）</vt:lpstr>
      <vt:lpstr>PowerPoint 簡報</vt:lpstr>
      <vt:lpstr>忠心於神</vt:lpstr>
      <vt:lpstr>恢復視力</vt:lpstr>
      <vt:lpstr>忙路加福音10:38-42</vt:lpstr>
      <vt:lpstr>恨</vt:lpstr>
      <vt:lpstr>慾（巴蘭和驢，民數記22:21-30）</vt:lpstr>
      <vt:lpstr>挫折失望的情緒</vt:lpstr>
      <vt:lpstr>恢復我們的視力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db</dc:creator>
  <cp:lastModifiedBy>db</cp:lastModifiedBy>
  <cp:revision>26</cp:revision>
  <dcterms:created xsi:type="dcterms:W3CDTF">2021-02-24T20:39:25Z</dcterms:created>
  <dcterms:modified xsi:type="dcterms:W3CDTF">2021-04-28T23:28:29Z</dcterms:modified>
</cp:coreProperties>
</file>