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8"/>
  </p:notesMasterIdLst>
  <p:sldIdLst>
    <p:sldId id="256" r:id="rId2"/>
    <p:sldId id="257" r:id="rId3"/>
    <p:sldId id="316" r:id="rId4"/>
    <p:sldId id="269" r:id="rId5"/>
    <p:sldId id="259" r:id="rId6"/>
    <p:sldId id="265" r:id="rId7"/>
    <p:sldId id="272" r:id="rId8"/>
    <p:sldId id="273" r:id="rId9"/>
    <p:sldId id="274" r:id="rId10"/>
    <p:sldId id="276" r:id="rId11"/>
    <p:sldId id="277" r:id="rId12"/>
    <p:sldId id="278" r:id="rId13"/>
    <p:sldId id="279" r:id="rId14"/>
    <p:sldId id="280" r:id="rId15"/>
    <p:sldId id="281" r:id="rId16"/>
    <p:sldId id="283" r:id="rId17"/>
    <p:sldId id="282" r:id="rId18"/>
    <p:sldId id="284" r:id="rId19"/>
    <p:sldId id="286" r:id="rId20"/>
    <p:sldId id="285" r:id="rId21"/>
    <p:sldId id="287" r:id="rId22"/>
    <p:sldId id="260" r:id="rId23"/>
    <p:sldId id="298" r:id="rId24"/>
    <p:sldId id="299" r:id="rId25"/>
    <p:sldId id="290" r:id="rId26"/>
    <p:sldId id="300" r:id="rId27"/>
    <p:sldId id="302" r:id="rId28"/>
    <p:sldId id="303" r:id="rId29"/>
    <p:sldId id="304" r:id="rId30"/>
    <p:sldId id="289" r:id="rId31"/>
    <p:sldId id="305" r:id="rId32"/>
    <p:sldId id="306" r:id="rId33"/>
    <p:sldId id="288" r:id="rId34"/>
    <p:sldId id="308" r:id="rId35"/>
    <p:sldId id="291" r:id="rId36"/>
    <p:sldId id="307" r:id="rId37"/>
    <p:sldId id="292" r:id="rId38"/>
    <p:sldId id="310" r:id="rId39"/>
    <p:sldId id="309" r:id="rId40"/>
    <p:sldId id="293" r:id="rId41"/>
    <p:sldId id="295" r:id="rId42"/>
    <p:sldId id="294" r:id="rId43"/>
    <p:sldId id="311" r:id="rId44"/>
    <p:sldId id="312" r:id="rId45"/>
    <p:sldId id="313" r:id="rId46"/>
    <p:sldId id="315" r:id="rId47"/>
  </p:sldIdLst>
  <p:sldSz cx="18288000" cy="10287000"/>
  <p:notesSz cx="6858000" cy="9144000"/>
  <p:embeddedFontLst>
    <p:embeddedFont>
      <p:font typeface="Calibri" panose="020F0502020204030204" pitchFamily="34" charset="0"/>
      <p:regular r:id="rId49"/>
      <p:bold r:id="rId50"/>
      <p:italic r:id="rId51"/>
      <p:boldItalic r:id="rId52"/>
    </p:embeddedFont>
    <p:embeddedFont>
      <p:font typeface="DM Sans Bold" panose="02020500000000000000" charset="0"/>
      <p:regular r:id="rId53"/>
    </p:embeddedFont>
    <p:embeddedFont>
      <p:font typeface="標楷體" panose="03000509000000000000" pitchFamily="65" charset="-120"/>
      <p:regular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5" d="100"/>
          <a:sy n="55" d="100"/>
        </p:scale>
        <p:origin x="658"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2.fntdata"/><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84E0C7-2F98-44FA-A0B1-698AE076D30C}" type="datetimeFigureOut">
              <a:rPr lang="zh-TW" altLang="en-US" smtClean="0"/>
              <a:t>2022/4/6</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70EC34-7092-4D97-B863-0927AE42DAD3}" type="slidenum">
              <a:rPr lang="zh-TW" altLang="en-US" smtClean="0"/>
              <a:t>‹#›</a:t>
            </a:fld>
            <a:endParaRPr lang="zh-TW" altLang="en-US"/>
          </a:p>
        </p:txBody>
      </p:sp>
    </p:spTree>
    <p:extLst>
      <p:ext uri="{BB962C8B-B14F-4D97-AF65-F5344CB8AC3E}">
        <p14:creationId xmlns:p14="http://schemas.microsoft.com/office/powerpoint/2010/main" val="3823734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470EC34-7092-4D97-B863-0927AE42DAD3}" type="slidenum">
              <a:rPr lang="zh-TW" altLang="en-US" smtClean="0"/>
              <a:t>12</a:t>
            </a:fld>
            <a:endParaRPr lang="zh-TW" altLang="en-US"/>
          </a:p>
        </p:txBody>
      </p:sp>
    </p:spTree>
    <p:extLst>
      <p:ext uri="{BB962C8B-B14F-4D97-AF65-F5344CB8AC3E}">
        <p14:creationId xmlns:p14="http://schemas.microsoft.com/office/powerpoint/2010/main" val="2995108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hyperlink" Target="https://reurl.cc/69nW4"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hyperlink" Target="http://www.npa.gov.tw/"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s://reurl.cc/pyW/Vyr" TargetMode="External"/><Relationship Id="rId2" Type="http://schemas.openxmlformats.org/officeDocument/2006/relationships/hyperlink" Target="https://reurl.cc/4m1rb3"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C870"/>
        </a:solidFill>
        <a:effectLst/>
      </p:bgPr>
    </p:bg>
    <p:spTree>
      <p:nvGrpSpPr>
        <p:cNvPr id="1" name=""/>
        <p:cNvGrpSpPr/>
        <p:nvPr/>
      </p:nvGrpSpPr>
      <p:grpSpPr>
        <a:xfrm>
          <a:off x="0" y="0"/>
          <a:ext cx="0" cy="0"/>
          <a:chOff x="0" y="0"/>
          <a:chExt cx="0" cy="0"/>
        </a:xfrm>
      </p:grpSpPr>
      <p:grpSp>
        <p:nvGrpSpPr>
          <p:cNvPr id="4" name="Group 4"/>
          <p:cNvGrpSpPr/>
          <p:nvPr/>
        </p:nvGrpSpPr>
        <p:grpSpPr>
          <a:xfrm>
            <a:off x="8403437" y="5996108"/>
            <a:ext cx="9884563" cy="1747178"/>
            <a:chOff x="0" y="2835365"/>
            <a:chExt cx="13179418" cy="2329570"/>
          </a:xfrm>
        </p:grpSpPr>
        <p:sp>
          <p:nvSpPr>
            <p:cNvPr id="5" name="TextBox 5"/>
            <p:cNvSpPr txBox="1"/>
            <p:nvPr/>
          </p:nvSpPr>
          <p:spPr>
            <a:xfrm>
              <a:off x="0" y="2835365"/>
              <a:ext cx="12874618" cy="2215991"/>
            </a:xfrm>
            <a:prstGeom prst="rect">
              <a:avLst/>
            </a:prstGeom>
          </p:spPr>
          <p:txBody>
            <a:bodyPr wrap="square" lIns="0" tIns="0" rIns="0" bIns="0" rtlCol="0" anchor="t">
              <a:spAutoFit/>
            </a:bodyPr>
            <a:lstStyle/>
            <a:p>
              <a:pPr algn="ctr"/>
              <a:r>
                <a:rPr lang="zh-TW" altLang="zh-TW" sz="10400" b="1" dirty="0">
                  <a:latin typeface="標楷體" panose="03000509000000000000" pitchFamily="65" charset="-120"/>
                  <a:ea typeface="標楷體" panose="03000509000000000000" pitchFamily="65" charset="-120"/>
                </a:rPr>
                <a:t>性騷擾防治指南</a:t>
              </a:r>
            </a:p>
          </p:txBody>
        </p:sp>
        <p:sp>
          <p:nvSpPr>
            <p:cNvPr id="7" name="AutoShape 7"/>
            <p:cNvSpPr/>
            <p:nvPr/>
          </p:nvSpPr>
          <p:spPr>
            <a:xfrm>
              <a:off x="0" y="5164935"/>
              <a:ext cx="13179418" cy="0"/>
            </a:xfrm>
            <a:prstGeom prst="line">
              <a:avLst/>
            </a:prstGeom>
            <a:ln w="25400" cap="rnd">
              <a:solidFill>
                <a:srgbClr val="181A19"/>
              </a:solidFill>
              <a:prstDash val="solid"/>
              <a:headEnd type="none" w="sm" len="sm"/>
              <a:tailEnd type="none" w="sm" len="sm"/>
            </a:ln>
          </p:spPr>
        </p:sp>
      </p:grpSp>
      <p:pic>
        <p:nvPicPr>
          <p:cNvPr id="11" name="圖片 10"/>
          <p:cNvPicPr>
            <a:picLocks noChangeAspect="1"/>
          </p:cNvPicPr>
          <p:nvPr/>
        </p:nvPicPr>
        <p:blipFill rotWithShape="1">
          <a:blip r:embed="rId2">
            <a:extLst>
              <a:ext uri="{28A0092B-C50C-407E-A947-70E740481C1C}">
                <a14:useLocalDpi xmlns:a14="http://schemas.microsoft.com/office/drawing/2010/main" val="0"/>
              </a:ext>
            </a:extLst>
          </a:blip>
          <a:srcRect l="11852" t="1852" r="1235" b="7038"/>
          <a:stretch/>
        </p:blipFill>
        <p:spPr>
          <a:xfrm>
            <a:off x="0" y="0"/>
            <a:ext cx="7391400" cy="1033116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C870"/>
        </a:solidFill>
        <a:effectLst/>
      </p:bgPr>
    </p:bg>
    <p:spTree>
      <p:nvGrpSpPr>
        <p:cNvPr id="1" name=""/>
        <p:cNvGrpSpPr/>
        <p:nvPr/>
      </p:nvGrpSpPr>
      <p:grpSpPr>
        <a:xfrm>
          <a:off x="0" y="0"/>
          <a:ext cx="0" cy="0"/>
          <a:chOff x="0" y="0"/>
          <a:chExt cx="0" cy="0"/>
        </a:xfrm>
      </p:grpSpPr>
      <p:sp>
        <p:nvSpPr>
          <p:cNvPr id="3" name="TextBox 3"/>
          <p:cNvSpPr txBox="1"/>
          <p:nvPr/>
        </p:nvSpPr>
        <p:spPr>
          <a:xfrm>
            <a:off x="533400" y="1145919"/>
            <a:ext cx="16383000" cy="1354217"/>
          </a:xfrm>
          <a:prstGeom prst="rect">
            <a:avLst/>
          </a:prstGeom>
        </p:spPr>
        <p:txBody>
          <a:bodyPr wrap="square" lIns="0" tIns="0" rIns="0" bIns="0" rtlCol="0" anchor="t">
            <a:spAutoFit/>
          </a:bodyPr>
          <a:lstStyle/>
          <a:p>
            <a:r>
              <a:rPr lang="zh-TW" altLang="en-US" sz="8800" b="1" dirty="0">
                <a:latin typeface="標楷體" panose="03000509000000000000" pitchFamily="65" charset="-120"/>
                <a:ea typeface="標楷體" panose="03000509000000000000" pitchFamily="65" charset="-120"/>
              </a:rPr>
              <a:t>教會會友面對</a:t>
            </a:r>
            <a:r>
              <a:rPr lang="zh-TW" altLang="zh-TW" sz="8800" b="1" dirty="0">
                <a:latin typeface="標楷體" panose="03000509000000000000" pitchFamily="65" charset="-120"/>
                <a:ea typeface="標楷體" panose="03000509000000000000" pitchFamily="65" charset="-120"/>
              </a:rPr>
              <a:t>性騷擾</a:t>
            </a:r>
            <a:r>
              <a:rPr lang="zh-TW" altLang="en-US" sz="8800" b="1" dirty="0">
                <a:latin typeface="標楷體" panose="03000509000000000000" pitchFamily="65" charset="-120"/>
                <a:ea typeface="標楷體" panose="03000509000000000000" pitchFamily="65" charset="-120"/>
              </a:rPr>
              <a:t>事件的迷思</a:t>
            </a:r>
            <a:endParaRPr lang="zh-TW" altLang="zh-TW" sz="8800" b="1" dirty="0">
              <a:latin typeface="標楷體" panose="03000509000000000000" pitchFamily="65" charset="-120"/>
              <a:ea typeface="標楷體" panose="03000509000000000000" pitchFamily="65" charset="-120"/>
            </a:endParaRPr>
          </a:p>
        </p:txBody>
      </p:sp>
      <p:sp>
        <p:nvSpPr>
          <p:cNvPr id="14" name="AutoShape 7"/>
          <p:cNvSpPr/>
          <p:nvPr/>
        </p:nvSpPr>
        <p:spPr>
          <a:xfrm>
            <a:off x="10044" y="2600593"/>
            <a:ext cx="16480071" cy="0"/>
          </a:xfrm>
          <a:prstGeom prst="line">
            <a:avLst/>
          </a:prstGeom>
          <a:ln w="25400" cap="rnd">
            <a:solidFill>
              <a:srgbClr val="181A19"/>
            </a:solidFill>
            <a:prstDash val="solid"/>
            <a:headEnd type="none" w="sm" len="sm"/>
            <a:tailEnd type="none" w="sm" len="sm"/>
          </a:ln>
        </p:spPr>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5448300"/>
            <a:ext cx="5943600" cy="5237797"/>
          </a:xfrm>
          <a:prstGeom prst="rect">
            <a:avLst/>
          </a:prstGeom>
        </p:spPr>
      </p:pic>
    </p:spTree>
    <p:extLst>
      <p:ext uri="{BB962C8B-B14F-4D97-AF65-F5344CB8AC3E}">
        <p14:creationId xmlns:p14="http://schemas.microsoft.com/office/powerpoint/2010/main" val="4120915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C870"/>
        </a:solidFill>
        <a:effectLst/>
      </p:bgPr>
    </p:bg>
    <p:spTree>
      <p:nvGrpSpPr>
        <p:cNvPr id="1" name=""/>
        <p:cNvGrpSpPr/>
        <p:nvPr/>
      </p:nvGrpSpPr>
      <p:grpSpPr>
        <a:xfrm>
          <a:off x="0" y="0"/>
          <a:ext cx="0" cy="0"/>
          <a:chOff x="0" y="0"/>
          <a:chExt cx="0" cy="0"/>
        </a:xfrm>
      </p:grpSpPr>
      <p:sp>
        <p:nvSpPr>
          <p:cNvPr id="5" name="TextBox 5"/>
          <p:cNvSpPr txBox="1"/>
          <p:nvPr/>
        </p:nvSpPr>
        <p:spPr>
          <a:xfrm>
            <a:off x="2362200" y="571500"/>
            <a:ext cx="15544800" cy="2954655"/>
          </a:xfrm>
          <a:prstGeom prst="rect">
            <a:avLst/>
          </a:prstGeom>
        </p:spPr>
        <p:txBody>
          <a:bodyPr wrap="square" lIns="0" tIns="0" rIns="0" bIns="0" rtlCol="0" anchor="t">
            <a:spAutoFit/>
          </a:bodyPr>
          <a:lstStyle/>
          <a:p>
            <a:pPr marL="215901" lvl="1"/>
            <a:r>
              <a:rPr lang="en-US" altLang="zh-TW" sz="6400" b="1" dirty="0">
                <a:latin typeface="標楷體" panose="03000509000000000000" pitchFamily="65" charset="-120"/>
                <a:ea typeface="標楷體" panose="03000509000000000000" pitchFamily="65" charset="-120"/>
              </a:rPr>
              <a:t>1.</a:t>
            </a:r>
            <a:r>
              <a:rPr lang="zh-TW" altLang="zh-TW" sz="6400" b="1" dirty="0">
                <a:latin typeface="標楷體" panose="03000509000000000000" pitchFamily="65" charset="-120"/>
                <a:ea typeface="標楷體" panose="03000509000000000000" pitchFamily="65" charset="-120"/>
              </a:rPr>
              <a:t>在教會中彼此之間的關係如家人般的多</a:t>
            </a:r>
            <a:r>
              <a:rPr lang="en-US" altLang="zh-TW" sz="6400" b="1" dirty="0">
                <a:latin typeface="標楷體" panose="03000509000000000000" pitchFamily="65" charset="-120"/>
                <a:ea typeface="標楷體" panose="03000509000000000000" pitchFamily="65" charset="-120"/>
              </a:rPr>
              <a:t>	</a:t>
            </a:r>
            <a:r>
              <a:rPr lang="zh-TW" altLang="zh-TW" sz="6400" b="1" dirty="0">
                <a:latin typeface="標楷體" panose="03000509000000000000" pitchFamily="65" charset="-120"/>
                <a:ea typeface="標楷體" panose="03000509000000000000" pitchFamily="65" charset="-120"/>
              </a:rPr>
              <a:t>元、緊密、複雜，若提出申訴，不就會</a:t>
            </a:r>
            <a:r>
              <a:rPr lang="en-US" altLang="zh-TW" sz="6400" b="1" dirty="0">
                <a:latin typeface="標楷體" panose="03000509000000000000" pitchFamily="65" charset="-120"/>
                <a:ea typeface="標楷體" panose="03000509000000000000" pitchFamily="65" charset="-120"/>
              </a:rPr>
              <a:t>	</a:t>
            </a:r>
            <a:r>
              <a:rPr lang="zh-TW" altLang="zh-TW" sz="6400" b="1" dirty="0">
                <a:latin typeface="標楷體" panose="03000509000000000000" pitchFamily="65" charset="-120"/>
                <a:ea typeface="標楷體" panose="03000509000000000000" pitchFamily="65" charset="-120"/>
              </a:rPr>
              <a:t>破壞彼此的和諧關係？</a:t>
            </a:r>
            <a:endParaRPr lang="en-US" altLang="zh-TW" sz="6400" dirty="0">
              <a:solidFill>
                <a:srgbClr val="181A19"/>
              </a:solidFill>
              <a:latin typeface="標楷體" panose="03000509000000000000" pitchFamily="65" charset="-120"/>
              <a:ea typeface="標楷體" panose="03000509000000000000" pitchFamily="65" charset="-120"/>
            </a:endParaRPr>
          </a:p>
        </p:txBody>
      </p:sp>
      <p:sp>
        <p:nvSpPr>
          <p:cNvPr id="6" name="TextBox 6"/>
          <p:cNvSpPr txBox="1"/>
          <p:nvPr/>
        </p:nvSpPr>
        <p:spPr>
          <a:xfrm>
            <a:off x="4876800" y="4036052"/>
            <a:ext cx="13030200" cy="4985980"/>
          </a:xfrm>
          <a:prstGeom prst="rect">
            <a:avLst/>
          </a:prstGeom>
        </p:spPr>
        <p:txBody>
          <a:bodyPr wrap="square" lIns="0" tIns="0" rIns="0" bIns="0" rtlCol="0" anchor="t">
            <a:spAutoFit/>
          </a:bodyPr>
          <a:lstStyle/>
          <a:p>
            <a:r>
              <a:rPr lang="zh-TW" altLang="zh-TW" sz="5400" dirty="0">
                <a:latin typeface="標楷體" panose="03000509000000000000" pitchFamily="65" charset="-120"/>
                <a:ea typeface="標楷體" panose="03000509000000000000" pitchFamily="65" charset="-120"/>
              </a:rPr>
              <a:t>性騷擾事件已經造成傷害、破壞彼此之間的信任，提出申訴才能恢復和諧關係。申訴是當事人的法定權利，是以信仰的精神幫助他人不會再淪為受害者，及教導加害人正視不當行為。當信仰團體能夠落實公義的原則，才能帶來醫治與真正的愛與和平。</a:t>
            </a:r>
            <a:endParaRPr lang="en-US" sz="5400" dirty="0">
              <a:solidFill>
                <a:srgbClr val="181A19"/>
              </a:solidFill>
              <a:latin typeface="標楷體" panose="03000509000000000000" pitchFamily="65" charset="-120"/>
              <a:ea typeface="標楷體" panose="03000509000000000000" pitchFamily="65" charset="-120"/>
            </a:endParaRPr>
          </a:p>
        </p:txBody>
      </p:sp>
      <p:sp>
        <p:nvSpPr>
          <p:cNvPr id="7" name="AutoShape 7"/>
          <p:cNvSpPr/>
          <p:nvPr/>
        </p:nvSpPr>
        <p:spPr>
          <a:xfrm>
            <a:off x="1973132" y="3781103"/>
            <a:ext cx="16314870" cy="0"/>
          </a:xfrm>
          <a:prstGeom prst="line">
            <a:avLst/>
          </a:prstGeom>
          <a:ln w="25400" cap="rnd">
            <a:solidFill>
              <a:srgbClr val="181A19"/>
            </a:solidFill>
            <a:prstDash val="solid"/>
            <a:headEnd type="none" w="sm" len="sm"/>
            <a:tailEnd type="none" w="sm" len="sm"/>
          </a:ln>
        </p:spPr>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638" y="7189876"/>
            <a:ext cx="6048038" cy="4933037"/>
          </a:xfrm>
          <a:prstGeom prst="rect">
            <a:avLst/>
          </a:prstGeom>
        </p:spPr>
      </p:pic>
    </p:spTree>
    <p:extLst>
      <p:ext uri="{BB962C8B-B14F-4D97-AF65-F5344CB8AC3E}">
        <p14:creationId xmlns:p14="http://schemas.microsoft.com/office/powerpoint/2010/main" val="3042245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EC870"/>
        </a:solidFill>
        <a:effectLst/>
      </p:bgPr>
    </p:bg>
    <p:spTree>
      <p:nvGrpSpPr>
        <p:cNvPr id="1" name=""/>
        <p:cNvGrpSpPr/>
        <p:nvPr/>
      </p:nvGrpSpPr>
      <p:grpSpPr>
        <a:xfrm>
          <a:off x="0" y="0"/>
          <a:ext cx="0" cy="0"/>
          <a:chOff x="0" y="0"/>
          <a:chExt cx="0" cy="0"/>
        </a:xfrm>
      </p:grpSpPr>
      <p:pic>
        <p:nvPicPr>
          <p:cNvPr id="2050" name="Picture 2" descr="性騷擾迷思~被騷擾者篇|讀專文-內容│健康九九網站"/>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43555">
            <a:off x="-84270" y="7300124"/>
            <a:ext cx="4114800" cy="27432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5"/>
          <p:cNvSpPr txBox="1"/>
          <p:nvPr/>
        </p:nvSpPr>
        <p:spPr>
          <a:xfrm>
            <a:off x="838200" y="567208"/>
            <a:ext cx="17297400" cy="984885"/>
          </a:xfrm>
          <a:prstGeom prst="rect">
            <a:avLst/>
          </a:prstGeom>
        </p:spPr>
        <p:txBody>
          <a:bodyPr wrap="square" lIns="0" tIns="0" rIns="0" bIns="0" rtlCol="0" anchor="t">
            <a:spAutoFit/>
          </a:bodyPr>
          <a:lstStyle/>
          <a:p>
            <a:pPr marL="215901" lvl="1"/>
            <a:r>
              <a:rPr lang="en-US" altLang="zh-TW" sz="6400" b="1" dirty="0">
                <a:latin typeface="標楷體" panose="03000509000000000000" pitchFamily="65" charset="-120"/>
                <a:ea typeface="標楷體" panose="03000509000000000000" pitchFamily="65" charset="-120"/>
              </a:rPr>
              <a:t>2.</a:t>
            </a:r>
            <a:r>
              <a:rPr lang="zh-TW" altLang="zh-TW" sz="6400" b="1" dirty="0">
                <a:latin typeface="標楷體" panose="03000509000000000000" pitchFamily="65" charset="-120"/>
                <a:ea typeface="標楷體" panose="03000509000000000000" pitchFamily="65" charset="-120"/>
              </a:rPr>
              <a:t>如何在信仰規條的教導中，面對性騷擾事件？</a:t>
            </a:r>
            <a:endParaRPr lang="en-US" altLang="zh-TW" sz="6400" dirty="0">
              <a:solidFill>
                <a:srgbClr val="181A19"/>
              </a:solidFill>
              <a:latin typeface="標楷體" panose="03000509000000000000" pitchFamily="65" charset="-120"/>
              <a:ea typeface="標楷體" panose="03000509000000000000" pitchFamily="65" charset="-120"/>
            </a:endParaRPr>
          </a:p>
        </p:txBody>
      </p:sp>
      <p:sp>
        <p:nvSpPr>
          <p:cNvPr id="6" name="TextBox 6"/>
          <p:cNvSpPr txBox="1"/>
          <p:nvPr/>
        </p:nvSpPr>
        <p:spPr>
          <a:xfrm>
            <a:off x="3124200" y="2705100"/>
            <a:ext cx="14859000" cy="6647974"/>
          </a:xfrm>
          <a:prstGeom prst="rect">
            <a:avLst/>
          </a:prstGeom>
        </p:spPr>
        <p:txBody>
          <a:bodyPr wrap="square" lIns="0" tIns="0" rIns="0" bIns="0" rtlCol="0" anchor="t">
            <a:spAutoFit/>
          </a:bodyPr>
          <a:lstStyle/>
          <a:p>
            <a:r>
              <a:rPr lang="zh-TW" altLang="zh-TW" sz="5400" dirty="0">
                <a:latin typeface="標楷體" panose="03000509000000000000" pitchFamily="65" charset="-120"/>
                <a:ea typeface="標楷體" panose="03000509000000000000" pitchFamily="65" charset="-120"/>
              </a:rPr>
              <a:t>信仰團體的信仰規條是用來提醒並幫助信徒在生活上的每一個環節中，能夠活出更符合上帝對人的期待樣式。社會團體的生活需要由法律維持秩序，才能夠保障團體中的每一個人安穩的生活。當一個人在遇到性騷擾時，他應該受到社會法律的保障。而基督教的信仰原則應該是更高於社會</a:t>
            </a:r>
            <a:r>
              <a:rPr lang="zh-TW" altLang="en-US" sz="5400" dirty="0">
                <a:latin typeface="標楷體" panose="03000509000000000000" pitchFamily="65" charset="-120"/>
                <a:ea typeface="標楷體" panose="03000509000000000000" pitchFamily="65" charset="-120"/>
              </a:rPr>
              <a:t>  </a:t>
            </a:r>
            <a:endParaRPr lang="en-US" altLang="zh-TW" sz="5400" dirty="0">
              <a:latin typeface="標楷體" panose="03000509000000000000" pitchFamily="65" charset="-120"/>
              <a:ea typeface="標楷體" panose="03000509000000000000" pitchFamily="65" charset="-120"/>
            </a:endParaRPr>
          </a:p>
          <a:p>
            <a:r>
              <a:rPr lang="zh-TW" altLang="en-US" sz="5400" dirty="0">
                <a:latin typeface="標楷體" panose="03000509000000000000" pitchFamily="65" charset="-120"/>
                <a:ea typeface="標楷體" panose="03000509000000000000" pitchFamily="65" charset="-120"/>
              </a:rPr>
              <a:t>   </a:t>
            </a:r>
            <a:r>
              <a:rPr lang="zh-TW" altLang="zh-TW" sz="5400" dirty="0">
                <a:latin typeface="標楷體" panose="03000509000000000000" pitchFamily="65" charset="-120"/>
                <a:ea typeface="標楷體" panose="03000509000000000000" pitchFamily="65" charset="-120"/>
              </a:rPr>
              <a:t>道德的要求，而不是用來阻礙法律對此人的保</a:t>
            </a:r>
            <a:endParaRPr lang="en-US" altLang="zh-TW" sz="5400" dirty="0">
              <a:latin typeface="標楷體" panose="03000509000000000000" pitchFamily="65" charset="-120"/>
              <a:ea typeface="標楷體" panose="03000509000000000000" pitchFamily="65" charset="-120"/>
            </a:endParaRPr>
          </a:p>
          <a:p>
            <a:r>
              <a:rPr lang="zh-TW" altLang="en-US" sz="5400" dirty="0">
                <a:latin typeface="標楷體" panose="03000509000000000000" pitchFamily="65" charset="-120"/>
                <a:ea typeface="標楷體" panose="03000509000000000000" pitchFamily="65" charset="-120"/>
              </a:rPr>
              <a:t>   </a:t>
            </a:r>
            <a:r>
              <a:rPr lang="zh-TW" altLang="zh-TW" sz="5400" dirty="0">
                <a:latin typeface="標楷體" panose="03000509000000000000" pitchFamily="65" charset="-120"/>
                <a:ea typeface="標楷體" panose="03000509000000000000" pitchFamily="65" charset="-120"/>
              </a:rPr>
              <a:t>障。</a:t>
            </a:r>
            <a:endParaRPr lang="en-US" sz="5400" dirty="0">
              <a:solidFill>
                <a:srgbClr val="181A19"/>
              </a:solidFill>
              <a:latin typeface="標楷體" panose="03000509000000000000" pitchFamily="65" charset="-120"/>
              <a:ea typeface="標楷體" panose="03000509000000000000" pitchFamily="65" charset="-120"/>
            </a:endParaRPr>
          </a:p>
        </p:txBody>
      </p:sp>
      <p:sp>
        <p:nvSpPr>
          <p:cNvPr id="7" name="AutoShape 7"/>
          <p:cNvSpPr/>
          <p:nvPr/>
        </p:nvSpPr>
        <p:spPr>
          <a:xfrm>
            <a:off x="1973130" y="2247900"/>
            <a:ext cx="16314870" cy="0"/>
          </a:xfrm>
          <a:prstGeom prst="line">
            <a:avLst/>
          </a:prstGeom>
          <a:ln w="25400" cap="rnd">
            <a:solidFill>
              <a:srgbClr val="181A19"/>
            </a:solidFill>
            <a:prstDash val="solid"/>
            <a:headEnd type="none" w="sm" len="sm"/>
            <a:tailEnd type="none" w="sm" len="sm"/>
          </a:ln>
        </p:spPr>
      </p:sp>
    </p:spTree>
    <p:extLst>
      <p:ext uri="{BB962C8B-B14F-4D97-AF65-F5344CB8AC3E}">
        <p14:creationId xmlns:p14="http://schemas.microsoft.com/office/powerpoint/2010/main" val="307001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EC870"/>
        </a:solidFill>
        <a:effectLst/>
      </p:bgPr>
    </p:bg>
    <p:spTree>
      <p:nvGrpSpPr>
        <p:cNvPr id="1" name=""/>
        <p:cNvGrpSpPr/>
        <p:nvPr/>
      </p:nvGrpSpPr>
      <p:grpSpPr>
        <a:xfrm>
          <a:off x="0" y="0"/>
          <a:ext cx="0" cy="0"/>
          <a:chOff x="0" y="0"/>
          <a:chExt cx="0" cy="0"/>
        </a:xfrm>
      </p:grpSpPr>
      <p:pic>
        <p:nvPicPr>
          <p:cNvPr id="1026" name="Picture 2" descr="一篇让千万人潸然泪下的好文：《妈妈的空位》| 精选_世界王氏网"/>
          <p:cNvPicPr>
            <a:picLocks noChangeAspect="1" noChangeArrowheads="1"/>
          </p:cNvPicPr>
          <p:nvPr/>
        </p:nvPicPr>
        <p:blipFill rotWithShape="1">
          <a:blip r:embed="rId2">
            <a:extLst>
              <a:ext uri="{28A0092B-C50C-407E-A947-70E740481C1C}">
                <a14:useLocalDpi xmlns:a14="http://schemas.microsoft.com/office/drawing/2010/main" val="0"/>
              </a:ext>
            </a:extLst>
          </a:blip>
          <a:srcRect r="10000" b="17917"/>
          <a:stretch/>
        </p:blipFill>
        <p:spPr bwMode="auto">
          <a:xfrm rot="21127488">
            <a:off x="351187" y="4955081"/>
            <a:ext cx="4455959" cy="48768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5"/>
          <p:cNvSpPr txBox="1"/>
          <p:nvPr/>
        </p:nvSpPr>
        <p:spPr>
          <a:xfrm>
            <a:off x="1973132" y="800100"/>
            <a:ext cx="15544800" cy="1015663"/>
          </a:xfrm>
          <a:prstGeom prst="rect">
            <a:avLst/>
          </a:prstGeom>
        </p:spPr>
        <p:txBody>
          <a:bodyPr wrap="square" lIns="0" tIns="0" rIns="0" bIns="0" rtlCol="0" anchor="t">
            <a:spAutoFit/>
          </a:bodyPr>
          <a:lstStyle/>
          <a:p>
            <a:pPr marL="215901" lvl="1"/>
            <a:r>
              <a:rPr lang="en-US" altLang="zh-TW" sz="6400" b="1" dirty="0">
                <a:latin typeface="標楷體" panose="03000509000000000000" pitchFamily="65" charset="-120"/>
                <a:ea typeface="標楷體" panose="03000509000000000000" pitchFamily="65" charset="-120"/>
              </a:rPr>
              <a:t>3.</a:t>
            </a:r>
            <a:r>
              <a:rPr lang="zh-TW" altLang="zh-TW" sz="6400" b="1" dirty="0">
                <a:latin typeface="標楷體" panose="03000509000000000000" pitchFamily="65" charset="-120"/>
                <a:ea typeface="標楷體" panose="03000509000000000000" pitchFamily="65" charset="-120"/>
              </a:rPr>
              <a:t>若提出申訴，會不會就讓教會蒙羞？</a:t>
            </a:r>
            <a:endParaRPr lang="en-US" altLang="zh-TW" sz="6400" dirty="0">
              <a:solidFill>
                <a:srgbClr val="181A19"/>
              </a:solidFill>
              <a:latin typeface="標楷體" panose="03000509000000000000" pitchFamily="65" charset="-120"/>
              <a:ea typeface="標楷體" panose="03000509000000000000" pitchFamily="65" charset="-120"/>
            </a:endParaRPr>
          </a:p>
        </p:txBody>
      </p:sp>
      <p:sp>
        <p:nvSpPr>
          <p:cNvPr id="6" name="TextBox 6"/>
          <p:cNvSpPr txBox="1"/>
          <p:nvPr/>
        </p:nvSpPr>
        <p:spPr>
          <a:xfrm>
            <a:off x="4343400" y="2857500"/>
            <a:ext cx="13639800" cy="4154984"/>
          </a:xfrm>
          <a:prstGeom prst="rect">
            <a:avLst/>
          </a:prstGeom>
        </p:spPr>
        <p:txBody>
          <a:bodyPr wrap="square" lIns="0" tIns="0" rIns="0" bIns="0" rtlCol="0" anchor="t">
            <a:spAutoFit/>
          </a:bodyPr>
          <a:lstStyle/>
          <a:p>
            <a:r>
              <a:rPr lang="zh-TW" altLang="zh-TW" sz="5400" dirty="0">
                <a:latin typeface="標楷體" panose="03000509000000000000" pitchFamily="65" charset="-120"/>
                <a:ea typeface="標楷體" panose="03000509000000000000" pitchFamily="65" charset="-120"/>
              </a:rPr>
              <a:t>教會蒙羞是因為我們逃避問題，包庇犯罪，上帝的榮耀和公義更不是靠掩蓋達法行為得來的。教會應當以信仰精神誠實面對性別暴力事件，若我們提出申訴，透過制度與程序還原真相，更能顯明上帝的愛與公義。</a:t>
            </a:r>
            <a:endParaRPr lang="en-US" sz="5400" dirty="0">
              <a:solidFill>
                <a:srgbClr val="181A19"/>
              </a:solidFill>
              <a:latin typeface="標楷體" panose="03000509000000000000" pitchFamily="65" charset="-120"/>
              <a:ea typeface="標楷體" panose="03000509000000000000" pitchFamily="65" charset="-120"/>
            </a:endParaRPr>
          </a:p>
        </p:txBody>
      </p:sp>
      <p:sp>
        <p:nvSpPr>
          <p:cNvPr id="7" name="AutoShape 7"/>
          <p:cNvSpPr/>
          <p:nvPr/>
        </p:nvSpPr>
        <p:spPr>
          <a:xfrm>
            <a:off x="1973130" y="2476500"/>
            <a:ext cx="16314870" cy="0"/>
          </a:xfrm>
          <a:prstGeom prst="line">
            <a:avLst/>
          </a:prstGeom>
          <a:ln w="25400" cap="rnd">
            <a:solidFill>
              <a:srgbClr val="181A19"/>
            </a:solidFill>
            <a:prstDash val="solid"/>
            <a:headEnd type="none" w="sm" len="sm"/>
            <a:tailEnd type="none" w="sm" len="sm"/>
          </a:ln>
        </p:spPr>
      </p:sp>
    </p:spTree>
    <p:extLst>
      <p:ext uri="{BB962C8B-B14F-4D97-AF65-F5344CB8AC3E}">
        <p14:creationId xmlns:p14="http://schemas.microsoft.com/office/powerpoint/2010/main" val="309444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EC870"/>
        </a:solidFill>
        <a:effectLst/>
      </p:bgPr>
    </p:bg>
    <p:spTree>
      <p:nvGrpSpPr>
        <p:cNvPr id="1" name=""/>
        <p:cNvGrpSpPr/>
        <p:nvPr/>
      </p:nvGrpSpPr>
      <p:grpSpPr>
        <a:xfrm>
          <a:off x="0" y="0"/>
          <a:ext cx="0" cy="0"/>
          <a:chOff x="0" y="0"/>
          <a:chExt cx="0" cy="0"/>
        </a:xfrm>
      </p:grpSpPr>
      <p:sp>
        <p:nvSpPr>
          <p:cNvPr id="5" name="TextBox 5"/>
          <p:cNvSpPr txBox="1"/>
          <p:nvPr/>
        </p:nvSpPr>
        <p:spPr>
          <a:xfrm>
            <a:off x="2743200" y="567208"/>
            <a:ext cx="15240000" cy="1969770"/>
          </a:xfrm>
          <a:prstGeom prst="rect">
            <a:avLst/>
          </a:prstGeom>
        </p:spPr>
        <p:txBody>
          <a:bodyPr wrap="square" lIns="0" tIns="0" rIns="0" bIns="0" rtlCol="0" anchor="t">
            <a:spAutoFit/>
          </a:bodyPr>
          <a:lstStyle/>
          <a:p>
            <a:pPr marL="215901" lvl="1"/>
            <a:r>
              <a:rPr lang="en-US" altLang="zh-TW" sz="6400" b="1" dirty="0">
                <a:latin typeface="標楷體" panose="03000509000000000000" pitchFamily="65" charset="-120"/>
                <a:ea typeface="標楷體" panose="03000509000000000000" pitchFamily="65" charset="-120"/>
              </a:rPr>
              <a:t>4.</a:t>
            </a:r>
            <a:r>
              <a:rPr lang="zh-TW" altLang="zh-TW" sz="6400" b="1" dirty="0">
                <a:latin typeface="標楷體" panose="03000509000000000000" pitchFamily="65" charset="-120"/>
                <a:ea typeface="標楷體" panose="03000509000000000000" pitchFamily="65" charset="-120"/>
              </a:rPr>
              <a:t>教會是信仰團體，適合用政府的法律來</a:t>
            </a:r>
            <a:r>
              <a:rPr lang="en-US" altLang="zh-TW" sz="6400" b="1" dirty="0">
                <a:latin typeface="標楷體" panose="03000509000000000000" pitchFamily="65" charset="-120"/>
                <a:ea typeface="標楷體" panose="03000509000000000000" pitchFamily="65" charset="-120"/>
              </a:rPr>
              <a:t>	</a:t>
            </a:r>
            <a:r>
              <a:rPr lang="zh-TW" altLang="zh-TW" sz="6400" b="1" dirty="0">
                <a:latin typeface="標楷體" panose="03000509000000000000" pitchFamily="65" charset="-120"/>
                <a:ea typeface="標楷體" panose="03000509000000000000" pitchFamily="65" charset="-120"/>
              </a:rPr>
              <a:t>處理性騷擾的申訴案件嗎？</a:t>
            </a:r>
            <a:endParaRPr lang="en-US" altLang="zh-TW" sz="6400" dirty="0">
              <a:solidFill>
                <a:srgbClr val="181A19"/>
              </a:solidFill>
              <a:latin typeface="標楷體" panose="03000509000000000000" pitchFamily="65" charset="-120"/>
              <a:ea typeface="標楷體" panose="03000509000000000000" pitchFamily="65" charset="-120"/>
            </a:endParaRPr>
          </a:p>
        </p:txBody>
      </p:sp>
      <p:sp>
        <p:nvSpPr>
          <p:cNvPr id="6" name="TextBox 6"/>
          <p:cNvSpPr txBox="1"/>
          <p:nvPr/>
        </p:nvSpPr>
        <p:spPr>
          <a:xfrm>
            <a:off x="3657600" y="3086100"/>
            <a:ext cx="13944600" cy="6647974"/>
          </a:xfrm>
          <a:prstGeom prst="rect">
            <a:avLst/>
          </a:prstGeom>
        </p:spPr>
        <p:txBody>
          <a:bodyPr wrap="square" lIns="0" tIns="0" rIns="0" bIns="0" rtlCol="0" anchor="t">
            <a:spAutoFit/>
          </a:bodyPr>
          <a:lstStyle/>
          <a:p>
            <a:r>
              <a:rPr lang="zh-TW" altLang="zh-TW" sz="5400" dirty="0">
                <a:latin typeface="標楷體" panose="03000509000000000000" pitchFamily="65" charset="-120"/>
                <a:ea typeface="標楷體" panose="03000509000000000000" pitchFamily="65" charset="-120"/>
              </a:rPr>
              <a:t>政府法律是規範人民最基本的生活原則，性騷擾防治法是國家訂立的法律，目的是防止性騷擾的行為，並保護受害人的權益。信仰團體對公義的要求要比政府法律更高，但若用政府法律處理教會問題時，正表示教會腐敗。要嚴謹面對性騷擾案件，讓教會不包庇和掩蓋罪行，因此才有「台灣基督長老教會性騷擾防治措施、申訴及懲戒辦法」。</a:t>
            </a:r>
            <a:endParaRPr lang="en-US" sz="5400" dirty="0">
              <a:solidFill>
                <a:srgbClr val="181A19"/>
              </a:solidFill>
              <a:latin typeface="標楷體" panose="03000509000000000000" pitchFamily="65" charset="-120"/>
              <a:ea typeface="標楷體" panose="03000509000000000000" pitchFamily="65" charset="-120"/>
            </a:endParaRPr>
          </a:p>
        </p:txBody>
      </p:sp>
      <p:sp>
        <p:nvSpPr>
          <p:cNvPr id="7" name="AutoShape 7"/>
          <p:cNvSpPr/>
          <p:nvPr/>
        </p:nvSpPr>
        <p:spPr>
          <a:xfrm>
            <a:off x="1973132" y="2720018"/>
            <a:ext cx="16314870" cy="0"/>
          </a:xfrm>
          <a:prstGeom prst="line">
            <a:avLst/>
          </a:prstGeom>
          <a:ln w="25400" cap="rnd">
            <a:solidFill>
              <a:srgbClr val="181A19"/>
            </a:solidFill>
            <a:prstDash val="solid"/>
            <a:headEnd type="none" w="sm" len="sm"/>
            <a:tailEnd type="none" w="sm" len="sm"/>
          </a:ln>
        </p:spPr>
      </p:sp>
      <p:pic>
        <p:nvPicPr>
          <p:cNvPr id="3078" name="Picture 6" descr="性騷擾的類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316575">
            <a:off x="-1" y="7581900"/>
            <a:ext cx="3841817" cy="270510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061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EC870"/>
        </a:solidFill>
        <a:effectLst/>
      </p:bgPr>
    </p:bg>
    <p:spTree>
      <p:nvGrpSpPr>
        <p:cNvPr id="1" name=""/>
        <p:cNvGrpSpPr/>
        <p:nvPr/>
      </p:nvGrpSpPr>
      <p:grpSpPr>
        <a:xfrm>
          <a:off x="0" y="0"/>
          <a:ext cx="0" cy="0"/>
          <a:chOff x="0" y="0"/>
          <a:chExt cx="0" cy="0"/>
        </a:xfrm>
      </p:grpSpPr>
      <p:pic>
        <p:nvPicPr>
          <p:cNvPr id="4098" name="Picture 2" descr="上帝的公義- 號角月報- 號角月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34" y="6717067"/>
            <a:ext cx="4724400" cy="3486433"/>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5"/>
          <p:cNvSpPr txBox="1"/>
          <p:nvPr/>
        </p:nvSpPr>
        <p:spPr>
          <a:xfrm>
            <a:off x="3276600" y="647700"/>
            <a:ext cx="14782800" cy="2954655"/>
          </a:xfrm>
          <a:prstGeom prst="rect">
            <a:avLst/>
          </a:prstGeom>
        </p:spPr>
        <p:txBody>
          <a:bodyPr wrap="square" lIns="0" tIns="0" rIns="0" bIns="0" rtlCol="0" anchor="t">
            <a:spAutoFit/>
          </a:bodyPr>
          <a:lstStyle/>
          <a:p>
            <a:pPr marL="215901" lvl="1"/>
            <a:r>
              <a:rPr lang="en-US" altLang="zh-TW" sz="6400" b="1" dirty="0">
                <a:latin typeface="標楷體" panose="03000509000000000000" pitchFamily="65" charset="-120"/>
                <a:ea typeface="標楷體" panose="03000509000000000000" pitchFamily="65" charset="-120"/>
              </a:rPr>
              <a:t>5.</a:t>
            </a:r>
            <a:r>
              <a:rPr lang="zh-TW" altLang="zh-TW" sz="6400" b="1" dirty="0">
                <a:latin typeface="標楷體" panose="03000509000000000000" pitchFamily="65" charset="-120"/>
                <a:ea typeface="標楷體" panose="03000509000000000000" pitchFamily="65" charset="-120"/>
              </a:rPr>
              <a:t>若我揭露性騷擾案件，是不是就違反</a:t>
            </a:r>
            <a:r>
              <a:rPr lang="en-US" altLang="zh-TW" sz="6400" b="1" dirty="0">
                <a:latin typeface="標楷體" panose="03000509000000000000" pitchFamily="65" charset="-120"/>
                <a:ea typeface="標楷體" panose="03000509000000000000" pitchFamily="65" charset="-120"/>
              </a:rPr>
              <a:t>	</a:t>
            </a:r>
            <a:r>
              <a:rPr lang="zh-TW" altLang="zh-TW" sz="6400" b="1" dirty="0">
                <a:latin typeface="標楷體" panose="03000509000000000000" pitchFamily="65" charset="-120"/>
                <a:ea typeface="標楷體" panose="03000509000000000000" pitchFamily="65" charset="-120"/>
              </a:rPr>
              <a:t>以愛互相包容的教導或不可到處宣揚</a:t>
            </a:r>
            <a:r>
              <a:rPr lang="en-US" altLang="zh-TW" sz="6400" b="1" dirty="0">
                <a:latin typeface="標楷體" panose="03000509000000000000" pitchFamily="65" charset="-120"/>
                <a:ea typeface="標楷體" panose="03000509000000000000" pitchFamily="65" charset="-120"/>
              </a:rPr>
              <a:t>	</a:t>
            </a:r>
            <a:r>
              <a:rPr lang="zh-TW" altLang="zh-TW" sz="6400" b="1" dirty="0">
                <a:latin typeface="標楷體" panose="03000509000000000000" pitchFamily="65" charset="-120"/>
                <a:ea typeface="標楷體" panose="03000509000000000000" pitchFamily="65" charset="-120"/>
              </a:rPr>
              <a:t>的誓約？</a:t>
            </a:r>
            <a:endParaRPr lang="en-US" altLang="zh-TW" sz="6400" dirty="0">
              <a:solidFill>
                <a:srgbClr val="181A19"/>
              </a:solidFill>
              <a:latin typeface="標楷體" panose="03000509000000000000" pitchFamily="65" charset="-120"/>
              <a:ea typeface="標楷體" panose="03000509000000000000" pitchFamily="65" charset="-120"/>
            </a:endParaRPr>
          </a:p>
        </p:txBody>
      </p:sp>
      <p:sp>
        <p:nvSpPr>
          <p:cNvPr id="6" name="TextBox 6"/>
          <p:cNvSpPr txBox="1"/>
          <p:nvPr/>
        </p:nvSpPr>
        <p:spPr>
          <a:xfrm>
            <a:off x="4953000" y="4305300"/>
            <a:ext cx="12954000" cy="4154984"/>
          </a:xfrm>
          <a:prstGeom prst="rect">
            <a:avLst/>
          </a:prstGeom>
        </p:spPr>
        <p:txBody>
          <a:bodyPr wrap="square" lIns="0" tIns="0" rIns="0" bIns="0" rtlCol="0" anchor="t">
            <a:spAutoFit/>
          </a:bodyPr>
          <a:lstStyle/>
          <a:p>
            <a:r>
              <a:rPr lang="zh-TW" altLang="zh-TW" sz="5400" dirty="0">
                <a:latin typeface="標楷體" panose="03000509000000000000" pitchFamily="65" charset="-120"/>
                <a:ea typeface="標楷體" panose="03000509000000000000" pitchFamily="65" charset="-120"/>
              </a:rPr>
              <a:t>揭露性騷擾事件不是四處宣揚，反而是照著正常程序與管道向上反映。在有事實的根據之下，去揭露騷擾情事，是為了不讓受害者繼續活在痛苦當中，如此才能讓教會的聲譽、上帝的公義被高舉。</a:t>
            </a:r>
            <a:endParaRPr lang="en-US" sz="5400" dirty="0">
              <a:solidFill>
                <a:srgbClr val="181A19"/>
              </a:solidFill>
              <a:latin typeface="標楷體" panose="03000509000000000000" pitchFamily="65" charset="-120"/>
              <a:ea typeface="標楷體" panose="03000509000000000000" pitchFamily="65" charset="-120"/>
            </a:endParaRPr>
          </a:p>
        </p:txBody>
      </p:sp>
      <p:sp>
        <p:nvSpPr>
          <p:cNvPr id="7" name="AutoShape 7"/>
          <p:cNvSpPr/>
          <p:nvPr/>
        </p:nvSpPr>
        <p:spPr>
          <a:xfrm>
            <a:off x="2454034" y="3848100"/>
            <a:ext cx="15833968" cy="0"/>
          </a:xfrm>
          <a:prstGeom prst="line">
            <a:avLst/>
          </a:prstGeom>
          <a:ln w="25400" cap="rnd">
            <a:solidFill>
              <a:srgbClr val="181A19"/>
            </a:solidFill>
            <a:prstDash val="solid"/>
            <a:headEnd type="none" w="sm" len="sm"/>
            <a:tailEnd type="none" w="sm" len="sm"/>
          </a:ln>
        </p:spPr>
      </p:sp>
    </p:spTree>
    <p:extLst>
      <p:ext uri="{BB962C8B-B14F-4D97-AF65-F5344CB8AC3E}">
        <p14:creationId xmlns:p14="http://schemas.microsoft.com/office/powerpoint/2010/main" val="422041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EC870"/>
        </a:solidFill>
        <a:effectLst/>
      </p:bgPr>
    </p:bg>
    <p:spTree>
      <p:nvGrpSpPr>
        <p:cNvPr id="1" name=""/>
        <p:cNvGrpSpPr/>
        <p:nvPr/>
      </p:nvGrpSpPr>
      <p:grpSpPr>
        <a:xfrm>
          <a:off x="0" y="0"/>
          <a:ext cx="0" cy="0"/>
          <a:chOff x="0" y="0"/>
          <a:chExt cx="0" cy="0"/>
        </a:xfrm>
      </p:grpSpPr>
      <p:sp>
        <p:nvSpPr>
          <p:cNvPr id="5" name="TextBox 5"/>
          <p:cNvSpPr txBox="1"/>
          <p:nvPr/>
        </p:nvSpPr>
        <p:spPr>
          <a:xfrm>
            <a:off x="1600200" y="567208"/>
            <a:ext cx="16321640" cy="984885"/>
          </a:xfrm>
          <a:prstGeom prst="rect">
            <a:avLst/>
          </a:prstGeom>
        </p:spPr>
        <p:txBody>
          <a:bodyPr wrap="square" lIns="0" tIns="0" rIns="0" bIns="0" rtlCol="0" anchor="t">
            <a:spAutoFit/>
          </a:bodyPr>
          <a:lstStyle/>
          <a:p>
            <a:pPr marL="215901" lvl="1"/>
            <a:r>
              <a:rPr lang="en-US" altLang="zh-TW" sz="6400" b="1" dirty="0">
                <a:latin typeface="標楷體" panose="03000509000000000000" pitchFamily="65" charset="-120"/>
                <a:ea typeface="標楷體" panose="03000509000000000000" pitchFamily="65" charset="-120"/>
              </a:rPr>
              <a:t>6.</a:t>
            </a:r>
            <a:r>
              <a:rPr lang="zh-TW" altLang="zh-TW" sz="6400" b="1" dirty="0">
                <a:latin typeface="標楷體" panose="03000509000000000000" pitchFamily="65" charset="-120"/>
                <a:ea typeface="標楷體" panose="03000509000000000000" pitchFamily="65" charset="-120"/>
              </a:rPr>
              <a:t>是不是我做錯了甚麼？所以才會被性</a:t>
            </a:r>
            <a:r>
              <a:rPr lang="en-US" altLang="zh-TW" sz="6400" b="1" dirty="0">
                <a:latin typeface="標楷體" panose="03000509000000000000" pitchFamily="65" charset="-120"/>
                <a:ea typeface="標楷體" panose="03000509000000000000" pitchFamily="65" charset="-120"/>
              </a:rPr>
              <a:t>	</a:t>
            </a:r>
            <a:r>
              <a:rPr lang="zh-TW" altLang="zh-TW" sz="6400" b="1" dirty="0">
                <a:latin typeface="標楷體" panose="03000509000000000000" pitchFamily="65" charset="-120"/>
                <a:ea typeface="標楷體" panose="03000509000000000000" pitchFamily="65" charset="-120"/>
              </a:rPr>
              <a:t>騷擾。</a:t>
            </a:r>
            <a:endParaRPr lang="en-US" altLang="zh-TW" sz="6400" dirty="0">
              <a:solidFill>
                <a:srgbClr val="181A19"/>
              </a:solidFill>
              <a:latin typeface="標楷體" panose="03000509000000000000" pitchFamily="65" charset="-120"/>
              <a:ea typeface="標楷體" panose="03000509000000000000" pitchFamily="65" charset="-120"/>
            </a:endParaRPr>
          </a:p>
        </p:txBody>
      </p:sp>
      <p:sp>
        <p:nvSpPr>
          <p:cNvPr id="6" name="TextBox 6"/>
          <p:cNvSpPr txBox="1"/>
          <p:nvPr/>
        </p:nvSpPr>
        <p:spPr>
          <a:xfrm>
            <a:off x="4191000" y="2791308"/>
            <a:ext cx="13868400" cy="4985980"/>
          </a:xfrm>
          <a:prstGeom prst="rect">
            <a:avLst/>
          </a:prstGeom>
        </p:spPr>
        <p:txBody>
          <a:bodyPr wrap="square" lIns="0" tIns="0" rIns="0" bIns="0" rtlCol="0" anchor="t">
            <a:spAutoFit/>
          </a:bodyPr>
          <a:lstStyle/>
          <a:p>
            <a:r>
              <a:rPr lang="zh-TW" altLang="zh-TW" sz="5400" dirty="0">
                <a:latin typeface="標楷體" panose="03000509000000000000" pitchFamily="65" charset="-120"/>
                <a:ea typeface="標楷體" panose="03000509000000000000" pitchFamily="65" charset="-120"/>
              </a:rPr>
              <a:t>性騷擾的本質是權力不恰當地施展在弱勢者身上，並不是被騷擾者本身因為有做錯什麼才會發生被騷擾情事；受到性騷擾的時候，受害人不應是被咎責的對象，也不需為加害人的違法行為負責。事實上，誰都不能拿任何的理由去性騷擾別人。</a:t>
            </a:r>
            <a:endParaRPr lang="en-US" sz="5400" dirty="0">
              <a:solidFill>
                <a:srgbClr val="181A19"/>
              </a:solidFill>
              <a:latin typeface="標楷體" panose="03000509000000000000" pitchFamily="65" charset="-120"/>
              <a:ea typeface="標楷體" panose="03000509000000000000" pitchFamily="65" charset="-120"/>
            </a:endParaRPr>
          </a:p>
        </p:txBody>
      </p:sp>
      <p:sp>
        <p:nvSpPr>
          <p:cNvPr id="7" name="AutoShape 7"/>
          <p:cNvSpPr/>
          <p:nvPr/>
        </p:nvSpPr>
        <p:spPr>
          <a:xfrm>
            <a:off x="2772879" y="2171700"/>
            <a:ext cx="15515121" cy="0"/>
          </a:xfrm>
          <a:prstGeom prst="line">
            <a:avLst/>
          </a:prstGeom>
          <a:ln w="25400" cap="rnd">
            <a:solidFill>
              <a:srgbClr val="181A19"/>
            </a:solidFill>
            <a:prstDash val="solid"/>
            <a:headEnd type="none" w="sm" len="sm"/>
            <a:tailEnd type="none" w="sm" len="sm"/>
          </a:ln>
        </p:spPr>
      </p:sp>
      <p:pic>
        <p:nvPicPr>
          <p:cNvPr id="2" name="圖片 1"/>
          <p:cNvPicPr>
            <a:picLocks noChangeAspect="1"/>
          </p:cNvPicPr>
          <p:nvPr/>
        </p:nvPicPr>
        <p:blipFill>
          <a:blip r:embed="rId2"/>
          <a:stretch>
            <a:fillRect/>
          </a:stretch>
        </p:blipFill>
        <p:spPr>
          <a:xfrm>
            <a:off x="1" y="7124700"/>
            <a:ext cx="4711194" cy="3143250"/>
          </a:xfrm>
          <a:prstGeom prst="ellipse">
            <a:avLst/>
          </a:prstGeom>
          <a:ln>
            <a:noFill/>
          </a:ln>
          <a:effectLst>
            <a:softEdge rad="112500"/>
          </a:effectLst>
        </p:spPr>
      </p:pic>
    </p:spTree>
    <p:extLst>
      <p:ext uri="{BB962C8B-B14F-4D97-AF65-F5344CB8AC3E}">
        <p14:creationId xmlns:p14="http://schemas.microsoft.com/office/powerpoint/2010/main" val="3266404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EC870"/>
        </a:solidFill>
        <a:effectLst/>
      </p:bgPr>
    </p:bg>
    <p:spTree>
      <p:nvGrpSpPr>
        <p:cNvPr id="1" name=""/>
        <p:cNvGrpSpPr/>
        <p:nvPr/>
      </p:nvGrpSpPr>
      <p:grpSpPr>
        <a:xfrm>
          <a:off x="0" y="0"/>
          <a:ext cx="0" cy="0"/>
          <a:chOff x="0" y="0"/>
          <a:chExt cx="0" cy="0"/>
        </a:xfrm>
      </p:grpSpPr>
      <p:sp>
        <p:nvSpPr>
          <p:cNvPr id="5" name="TextBox 5"/>
          <p:cNvSpPr txBox="1"/>
          <p:nvPr/>
        </p:nvSpPr>
        <p:spPr>
          <a:xfrm>
            <a:off x="2895600" y="342900"/>
            <a:ext cx="14782800" cy="2954655"/>
          </a:xfrm>
          <a:prstGeom prst="rect">
            <a:avLst/>
          </a:prstGeom>
        </p:spPr>
        <p:txBody>
          <a:bodyPr wrap="square" lIns="0" tIns="0" rIns="0" bIns="0" rtlCol="0" anchor="t">
            <a:spAutoFit/>
          </a:bodyPr>
          <a:lstStyle/>
          <a:p>
            <a:pPr marL="215901" lvl="1"/>
            <a:r>
              <a:rPr lang="en-US" altLang="zh-TW" sz="6400" b="1" dirty="0">
                <a:latin typeface="標楷體" panose="03000509000000000000" pitchFamily="65" charset="-120"/>
                <a:ea typeface="標楷體" panose="03000509000000000000" pitchFamily="65" charset="-120"/>
              </a:rPr>
              <a:t>7.</a:t>
            </a:r>
            <a:r>
              <a:rPr lang="zh-TW" altLang="zh-TW" sz="6400" b="1" dirty="0">
                <a:latin typeface="標楷體" panose="03000509000000000000" pitchFamily="65" charset="-120"/>
                <a:ea typeface="標楷體" panose="03000509000000000000" pitchFamily="65" charset="-120"/>
              </a:rPr>
              <a:t>我敬重、愛慕或有好感的兄姊（牧者、</a:t>
            </a:r>
            <a:r>
              <a:rPr lang="en-US" altLang="zh-TW" sz="6400" b="1" dirty="0">
                <a:latin typeface="標楷體" panose="03000509000000000000" pitchFamily="65" charset="-120"/>
                <a:ea typeface="標楷體" panose="03000509000000000000" pitchFamily="65" charset="-120"/>
              </a:rPr>
              <a:t>	</a:t>
            </a:r>
            <a:r>
              <a:rPr lang="zh-TW" altLang="zh-TW" sz="6400" b="1" dirty="0">
                <a:latin typeface="標楷體" panose="03000509000000000000" pitchFamily="65" charset="-120"/>
                <a:ea typeface="標楷體" panose="03000509000000000000" pitchFamily="65" charset="-120"/>
              </a:rPr>
              <a:t>長執、同工</a:t>
            </a:r>
            <a:r>
              <a:rPr lang="en-US" altLang="zh-TW" sz="6400" b="1" dirty="0">
                <a:latin typeface="標楷體" panose="03000509000000000000" pitchFamily="65" charset="-120"/>
                <a:ea typeface="標楷體" panose="03000509000000000000" pitchFamily="65" charset="-120"/>
              </a:rPr>
              <a:t>…</a:t>
            </a:r>
            <a:r>
              <a:rPr lang="zh-TW" altLang="zh-TW" sz="6400" b="1" dirty="0">
                <a:latin typeface="標楷體" panose="03000509000000000000" pitchFamily="65" charset="-120"/>
                <a:ea typeface="標楷體" panose="03000509000000000000" pitchFamily="65" charset="-120"/>
              </a:rPr>
              <a:t>）對我作出性騷擾的舉動</a:t>
            </a:r>
            <a:r>
              <a:rPr lang="en-US" altLang="zh-TW" sz="6400" b="1" dirty="0">
                <a:latin typeface="標楷體" panose="03000509000000000000" pitchFamily="65" charset="-120"/>
                <a:ea typeface="標楷體" panose="03000509000000000000" pitchFamily="65" charset="-120"/>
              </a:rPr>
              <a:t>	</a:t>
            </a:r>
            <a:r>
              <a:rPr lang="zh-TW" altLang="zh-TW" sz="6400" b="1" dirty="0">
                <a:latin typeface="標楷體" panose="03000509000000000000" pitchFamily="65" charset="-120"/>
                <a:ea typeface="標楷體" panose="03000509000000000000" pitchFamily="65" charset="-120"/>
              </a:rPr>
              <a:t>時，我該怎麼辦？</a:t>
            </a:r>
            <a:endParaRPr lang="en-US" altLang="zh-TW" sz="6400" dirty="0">
              <a:solidFill>
                <a:srgbClr val="181A19"/>
              </a:solidFill>
              <a:latin typeface="標楷體" panose="03000509000000000000" pitchFamily="65" charset="-120"/>
              <a:ea typeface="標楷體" panose="03000509000000000000" pitchFamily="65" charset="-120"/>
            </a:endParaRPr>
          </a:p>
        </p:txBody>
      </p:sp>
      <p:sp>
        <p:nvSpPr>
          <p:cNvPr id="6" name="TextBox 6"/>
          <p:cNvSpPr txBox="1"/>
          <p:nvPr/>
        </p:nvSpPr>
        <p:spPr>
          <a:xfrm>
            <a:off x="4419600" y="3705573"/>
            <a:ext cx="13487400" cy="4985980"/>
          </a:xfrm>
          <a:prstGeom prst="rect">
            <a:avLst/>
          </a:prstGeom>
        </p:spPr>
        <p:txBody>
          <a:bodyPr wrap="square" lIns="0" tIns="0" rIns="0" bIns="0" rtlCol="0" anchor="t">
            <a:spAutoFit/>
          </a:bodyPr>
          <a:lstStyle/>
          <a:p>
            <a:r>
              <a:rPr lang="zh-TW" altLang="zh-TW" sz="5400" dirty="0">
                <a:latin typeface="標楷體" panose="03000509000000000000" pitchFamily="65" charset="-120"/>
                <a:ea typeface="標楷體" panose="03000509000000000000" pitchFamily="65" charset="-120"/>
              </a:rPr>
              <a:t>任何人都必須要尊重我的身體界線，就算是我所敬重、愛慕、有好感的。若有這樣的情形發生，請明確的告訴對方你不喜歡這樣，並清楚地制止。要相信自己不舒服的感覺，因為那是你的身心界線。若對方持續騷擾，可記錄其騷擾的行為，並依循申訴管道處理。</a:t>
            </a:r>
            <a:endParaRPr lang="en-US" sz="5400" dirty="0">
              <a:solidFill>
                <a:srgbClr val="181A19"/>
              </a:solidFill>
              <a:latin typeface="標楷體" panose="03000509000000000000" pitchFamily="65" charset="-120"/>
              <a:ea typeface="標楷體" panose="03000509000000000000" pitchFamily="65" charset="-120"/>
            </a:endParaRPr>
          </a:p>
        </p:txBody>
      </p:sp>
      <p:sp>
        <p:nvSpPr>
          <p:cNvPr id="7" name="AutoShape 7"/>
          <p:cNvSpPr/>
          <p:nvPr/>
        </p:nvSpPr>
        <p:spPr>
          <a:xfrm flipV="1">
            <a:off x="3124200" y="3476972"/>
            <a:ext cx="15163802" cy="76200"/>
          </a:xfrm>
          <a:prstGeom prst="line">
            <a:avLst/>
          </a:prstGeom>
          <a:ln w="25400" cap="rnd">
            <a:solidFill>
              <a:srgbClr val="181A19"/>
            </a:solidFill>
            <a:prstDash val="solid"/>
            <a:headEnd type="none" w="sm" len="sm"/>
            <a:tailEnd type="none" w="sm" len="sm"/>
          </a:ln>
        </p:spPr>
      </p:sp>
      <p:pic>
        <p:nvPicPr>
          <p:cNvPr id="8" name="Picture 2" descr="性騷擾迷思~被騷擾者篇|讀專文-內容│健康九九網站"/>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200899"/>
            <a:ext cx="4446662" cy="304781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0332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EC870"/>
        </a:solidFill>
        <a:effectLst/>
      </p:bgPr>
    </p:bg>
    <p:spTree>
      <p:nvGrpSpPr>
        <p:cNvPr id="1" name=""/>
        <p:cNvGrpSpPr/>
        <p:nvPr/>
      </p:nvGrpSpPr>
      <p:grpSpPr>
        <a:xfrm>
          <a:off x="0" y="0"/>
          <a:ext cx="0" cy="0"/>
          <a:chOff x="0" y="0"/>
          <a:chExt cx="0" cy="0"/>
        </a:xfrm>
      </p:grpSpPr>
      <p:pic>
        <p:nvPicPr>
          <p:cNvPr id="6146" name="Picture 2" descr="建议：怎样得体地寻求帮助_对方"/>
          <p:cNvPicPr>
            <a:picLocks noChangeAspect="1" noChangeArrowheads="1"/>
          </p:cNvPicPr>
          <p:nvPr/>
        </p:nvPicPr>
        <p:blipFill rotWithShape="1">
          <a:blip r:embed="rId2">
            <a:extLst>
              <a:ext uri="{28A0092B-C50C-407E-A947-70E740481C1C}">
                <a14:useLocalDpi xmlns:a14="http://schemas.microsoft.com/office/drawing/2010/main" val="0"/>
              </a:ext>
            </a:extLst>
          </a:blip>
          <a:srcRect r="-343" b="2830"/>
          <a:stretch/>
        </p:blipFill>
        <p:spPr bwMode="auto">
          <a:xfrm>
            <a:off x="0" y="6781800"/>
            <a:ext cx="4968535" cy="3505200"/>
          </a:xfrm>
          <a:prstGeom prst="rect">
            <a:avLst/>
          </a:prstGeom>
          <a:noFill/>
          <a:effectLst>
            <a:softEdge rad="165100"/>
          </a:effectLst>
          <a:extLst>
            <a:ext uri="{909E8E84-426E-40DD-AFC4-6F175D3DCCD1}">
              <a14:hiddenFill xmlns:a14="http://schemas.microsoft.com/office/drawing/2010/main">
                <a:solidFill>
                  <a:srgbClr val="FFFFFF"/>
                </a:solidFill>
              </a14:hiddenFill>
            </a:ext>
          </a:extLst>
        </p:spPr>
      </p:pic>
      <p:sp>
        <p:nvSpPr>
          <p:cNvPr id="5" name="TextBox 5"/>
          <p:cNvSpPr txBox="1"/>
          <p:nvPr/>
        </p:nvSpPr>
        <p:spPr>
          <a:xfrm>
            <a:off x="2590800" y="495300"/>
            <a:ext cx="15544800" cy="1969770"/>
          </a:xfrm>
          <a:prstGeom prst="rect">
            <a:avLst/>
          </a:prstGeom>
        </p:spPr>
        <p:txBody>
          <a:bodyPr wrap="square" lIns="0" tIns="0" rIns="0" bIns="0" rtlCol="0" anchor="t">
            <a:spAutoFit/>
          </a:bodyPr>
          <a:lstStyle/>
          <a:p>
            <a:pPr marL="215901" lvl="1"/>
            <a:r>
              <a:rPr lang="en-US" altLang="zh-TW" sz="6400" b="1" dirty="0">
                <a:latin typeface="標楷體" panose="03000509000000000000" pitchFamily="65" charset="-120"/>
                <a:ea typeface="標楷體" panose="03000509000000000000" pitchFamily="65" charset="-120"/>
              </a:rPr>
              <a:t>8.</a:t>
            </a:r>
            <a:r>
              <a:rPr lang="zh-TW" altLang="zh-TW" sz="6400" b="1" dirty="0">
                <a:latin typeface="標楷體" panose="03000509000000000000" pitchFamily="65" charset="-120"/>
                <a:ea typeface="標楷體" panose="03000509000000000000" pitchFamily="65" charset="-120"/>
              </a:rPr>
              <a:t>說出被性騷擾的事實時，會不會被指指</a:t>
            </a:r>
            <a:r>
              <a:rPr lang="en-US" altLang="zh-TW" sz="6400" b="1" dirty="0">
                <a:latin typeface="標楷體" panose="03000509000000000000" pitchFamily="65" charset="-120"/>
                <a:ea typeface="標楷體" panose="03000509000000000000" pitchFamily="65" charset="-120"/>
              </a:rPr>
              <a:t>	</a:t>
            </a:r>
            <a:r>
              <a:rPr lang="zh-TW" altLang="zh-TW" sz="6400" b="1" dirty="0">
                <a:latin typeface="標楷體" panose="03000509000000000000" pitchFamily="65" charset="-120"/>
                <a:ea typeface="標楷體" panose="03000509000000000000" pitchFamily="65" charset="-120"/>
              </a:rPr>
              <a:t>點點而承受極大的壓力？</a:t>
            </a:r>
            <a:endParaRPr lang="en-US" altLang="zh-TW" sz="6400" dirty="0">
              <a:solidFill>
                <a:srgbClr val="181A19"/>
              </a:solidFill>
              <a:latin typeface="標楷體" panose="03000509000000000000" pitchFamily="65" charset="-120"/>
              <a:ea typeface="標楷體" panose="03000509000000000000" pitchFamily="65" charset="-120"/>
            </a:endParaRPr>
          </a:p>
        </p:txBody>
      </p:sp>
      <p:sp>
        <p:nvSpPr>
          <p:cNvPr id="6" name="TextBox 6"/>
          <p:cNvSpPr txBox="1"/>
          <p:nvPr/>
        </p:nvSpPr>
        <p:spPr>
          <a:xfrm>
            <a:off x="4191000" y="2933700"/>
            <a:ext cx="13639800" cy="6647974"/>
          </a:xfrm>
          <a:prstGeom prst="rect">
            <a:avLst/>
          </a:prstGeom>
        </p:spPr>
        <p:txBody>
          <a:bodyPr wrap="square" lIns="0" tIns="0" rIns="0" bIns="0" rtlCol="0" anchor="t">
            <a:spAutoFit/>
          </a:bodyPr>
          <a:lstStyle/>
          <a:p>
            <a:r>
              <a:rPr lang="zh-TW" altLang="zh-TW" sz="5400" dirty="0">
                <a:latin typeface="標楷體" panose="03000509000000000000" pitchFamily="65" charset="-120"/>
                <a:ea typeface="標楷體" panose="03000509000000000000" pitchFamily="65" charset="-120"/>
              </a:rPr>
              <a:t>這樣的情形有可能會發生，但請記得，勇敢地說出此事，不僅是為個人尋求幫助，更可喚起信仰群體的警覺，避免下一個受害人的出現，甚至能幫助那些在暗處中哭泣、受傷的人有得到醫治的機會。若不幸遭受譴責時，</a:t>
            </a:r>
            <a:r>
              <a:rPr lang="zh-TW" altLang="en-US" sz="5400" dirty="0">
                <a:latin typeface="標楷體" panose="03000509000000000000" pitchFamily="65" charset="-120"/>
                <a:ea typeface="標楷體" panose="03000509000000000000" pitchFamily="65" charset="-120"/>
              </a:rPr>
              <a:t>   </a:t>
            </a:r>
            <a:endParaRPr lang="en-US" altLang="zh-TW" sz="5400" dirty="0">
              <a:latin typeface="標楷體" panose="03000509000000000000" pitchFamily="65" charset="-120"/>
              <a:ea typeface="標楷體" panose="03000509000000000000" pitchFamily="65" charset="-120"/>
            </a:endParaRPr>
          </a:p>
          <a:p>
            <a:r>
              <a:rPr lang="zh-TW" altLang="en-US" sz="5400" dirty="0">
                <a:latin typeface="標楷體" panose="03000509000000000000" pitchFamily="65" charset="-120"/>
                <a:ea typeface="標楷體" panose="03000509000000000000" pitchFamily="65" charset="-120"/>
              </a:rPr>
              <a:t>  </a:t>
            </a:r>
            <a:r>
              <a:rPr lang="zh-TW" altLang="zh-TW" sz="5400" dirty="0">
                <a:latin typeface="標楷體" panose="03000509000000000000" pitchFamily="65" charset="-120"/>
                <a:ea typeface="標楷體" panose="03000509000000000000" pitchFamily="65" charset="-120"/>
              </a:rPr>
              <a:t>請尋求信任的對象或者專業團體協助，不</a:t>
            </a:r>
            <a:endParaRPr lang="en-US" altLang="zh-TW" sz="5400" dirty="0">
              <a:latin typeface="標楷體" panose="03000509000000000000" pitchFamily="65" charset="-120"/>
              <a:ea typeface="標楷體" panose="03000509000000000000" pitchFamily="65" charset="-120"/>
            </a:endParaRPr>
          </a:p>
          <a:p>
            <a:r>
              <a:rPr lang="zh-TW" altLang="en-US" sz="5400" dirty="0">
                <a:latin typeface="標楷體" panose="03000509000000000000" pitchFamily="65" charset="-120"/>
                <a:ea typeface="標楷體" panose="03000509000000000000" pitchFamily="65" charset="-120"/>
              </a:rPr>
              <a:t>  </a:t>
            </a:r>
            <a:r>
              <a:rPr lang="zh-TW" altLang="zh-TW" sz="5400" dirty="0">
                <a:latin typeface="標楷體" panose="03000509000000000000" pitchFamily="65" charset="-120"/>
                <a:ea typeface="標楷體" panose="03000509000000000000" pitchFamily="65" charset="-120"/>
              </a:rPr>
              <a:t>要獨自面對。身為旁人，千萬不要立即下</a:t>
            </a:r>
            <a:endParaRPr lang="en-US" altLang="zh-TW" sz="5400" dirty="0">
              <a:latin typeface="標楷體" panose="03000509000000000000" pitchFamily="65" charset="-120"/>
              <a:ea typeface="標楷體" panose="03000509000000000000" pitchFamily="65" charset="-120"/>
            </a:endParaRPr>
          </a:p>
          <a:p>
            <a:r>
              <a:rPr lang="zh-TW" altLang="en-US" sz="5400" dirty="0">
                <a:latin typeface="標楷體" panose="03000509000000000000" pitchFamily="65" charset="-120"/>
                <a:ea typeface="標楷體" panose="03000509000000000000" pitchFamily="65" charset="-120"/>
              </a:rPr>
              <a:t>  </a:t>
            </a:r>
            <a:r>
              <a:rPr lang="zh-TW" altLang="zh-TW" sz="5400" dirty="0">
                <a:latin typeface="標楷體" panose="03000509000000000000" pitchFamily="65" charset="-120"/>
                <a:ea typeface="標楷體" panose="03000509000000000000" pitchFamily="65" charset="-120"/>
              </a:rPr>
              <a:t>定論，應該存疑與查驗。</a:t>
            </a:r>
            <a:endParaRPr lang="en-US" sz="5400" dirty="0">
              <a:solidFill>
                <a:srgbClr val="181A19"/>
              </a:solidFill>
              <a:latin typeface="標楷體" panose="03000509000000000000" pitchFamily="65" charset="-120"/>
              <a:ea typeface="標楷體" panose="03000509000000000000" pitchFamily="65" charset="-120"/>
            </a:endParaRPr>
          </a:p>
        </p:txBody>
      </p:sp>
      <p:sp>
        <p:nvSpPr>
          <p:cNvPr id="7" name="AutoShape 7"/>
          <p:cNvSpPr/>
          <p:nvPr/>
        </p:nvSpPr>
        <p:spPr>
          <a:xfrm>
            <a:off x="1973132" y="2720018"/>
            <a:ext cx="16314870" cy="0"/>
          </a:xfrm>
          <a:prstGeom prst="line">
            <a:avLst/>
          </a:prstGeom>
          <a:ln w="25400" cap="rnd">
            <a:solidFill>
              <a:srgbClr val="181A19"/>
            </a:solidFill>
            <a:prstDash val="solid"/>
            <a:headEnd type="none" w="sm" len="sm"/>
            <a:tailEnd type="none" w="sm" len="sm"/>
          </a:ln>
        </p:spPr>
      </p:sp>
    </p:spTree>
    <p:extLst>
      <p:ext uri="{BB962C8B-B14F-4D97-AF65-F5344CB8AC3E}">
        <p14:creationId xmlns:p14="http://schemas.microsoft.com/office/powerpoint/2010/main" val="2017586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EC870"/>
        </a:solidFill>
        <a:effectLst/>
      </p:bgPr>
    </p:bg>
    <p:spTree>
      <p:nvGrpSpPr>
        <p:cNvPr id="1" name=""/>
        <p:cNvGrpSpPr/>
        <p:nvPr/>
      </p:nvGrpSpPr>
      <p:grpSpPr>
        <a:xfrm>
          <a:off x="0" y="0"/>
          <a:ext cx="0" cy="0"/>
          <a:chOff x="0" y="0"/>
          <a:chExt cx="0" cy="0"/>
        </a:xfrm>
      </p:grpSpPr>
      <p:sp>
        <p:nvSpPr>
          <p:cNvPr id="5" name="TextBox 5"/>
          <p:cNvSpPr txBox="1"/>
          <p:nvPr/>
        </p:nvSpPr>
        <p:spPr>
          <a:xfrm>
            <a:off x="4495800" y="750248"/>
            <a:ext cx="13639800" cy="1969770"/>
          </a:xfrm>
          <a:prstGeom prst="rect">
            <a:avLst/>
          </a:prstGeom>
        </p:spPr>
        <p:txBody>
          <a:bodyPr wrap="square" lIns="0" tIns="0" rIns="0" bIns="0" rtlCol="0" anchor="t">
            <a:spAutoFit/>
          </a:bodyPr>
          <a:lstStyle/>
          <a:p>
            <a:pPr marL="215901" lvl="1"/>
            <a:r>
              <a:rPr lang="en-US" altLang="zh-TW" sz="6400" b="1" dirty="0">
                <a:latin typeface="標楷體" panose="03000509000000000000" pitchFamily="65" charset="-120"/>
                <a:ea typeface="標楷體" panose="03000509000000000000" pitchFamily="65" charset="-120"/>
              </a:rPr>
              <a:t>9.</a:t>
            </a:r>
            <a:r>
              <a:rPr lang="zh-TW" altLang="zh-TW" sz="6400" b="1" dirty="0">
                <a:latin typeface="標楷體" panose="03000509000000000000" pitchFamily="65" charset="-120"/>
                <a:ea typeface="標楷體" panose="03000509000000000000" pitchFamily="65" charset="-120"/>
              </a:rPr>
              <a:t>我的朋友、同工有被性騷擾的情況</a:t>
            </a:r>
            <a:r>
              <a:rPr lang="en-US" altLang="zh-TW" sz="6400" b="1" dirty="0">
                <a:latin typeface="標楷體" panose="03000509000000000000" pitchFamily="65" charset="-120"/>
                <a:ea typeface="標楷體" panose="03000509000000000000" pitchFamily="65" charset="-120"/>
              </a:rPr>
              <a:t>	</a:t>
            </a:r>
            <a:r>
              <a:rPr lang="zh-TW" altLang="zh-TW" sz="6400" b="1" dirty="0">
                <a:latin typeface="標楷體" panose="03000509000000000000" pitchFamily="65" charset="-120"/>
                <a:ea typeface="標楷體" panose="03000509000000000000" pitchFamily="65" charset="-120"/>
              </a:rPr>
              <a:t>，我可以主動揭露嗎？</a:t>
            </a:r>
            <a:endParaRPr lang="en-US" altLang="zh-TW" sz="6400" dirty="0">
              <a:solidFill>
                <a:srgbClr val="181A19"/>
              </a:solidFill>
              <a:latin typeface="標楷體" panose="03000509000000000000" pitchFamily="65" charset="-120"/>
              <a:ea typeface="標楷體" panose="03000509000000000000" pitchFamily="65" charset="-120"/>
            </a:endParaRPr>
          </a:p>
        </p:txBody>
      </p:sp>
      <p:sp>
        <p:nvSpPr>
          <p:cNvPr id="6" name="TextBox 6"/>
          <p:cNvSpPr txBox="1"/>
          <p:nvPr/>
        </p:nvSpPr>
        <p:spPr>
          <a:xfrm>
            <a:off x="5410200" y="3086100"/>
            <a:ext cx="11963400" cy="4985980"/>
          </a:xfrm>
          <a:prstGeom prst="rect">
            <a:avLst/>
          </a:prstGeom>
        </p:spPr>
        <p:txBody>
          <a:bodyPr wrap="square" lIns="0" tIns="0" rIns="0" bIns="0" rtlCol="0" anchor="t">
            <a:spAutoFit/>
          </a:bodyPr>
          <a:lstStyle/>
          <a:p>
            <a:r>
              <a:rPr lang="zh-TW" altLang="zh-TW" sz="5400" dirty="0">
                <a:latin typeface="標楷體" panose="03000509000000000000" pitchFamily="65" charset="-120"/>
                <a:ea typeface="標楷體" panose="03000509000000000000" pitchFamily="65" charset="-120"/>
              </a:rPr>
              <a:t>揭露事宜須經當事人同意才具法律效力。性騷擾防治法是根據當事人的申訴意願接受審理，當事人若要撤回申訴，法律亦會保障當事人隨時可中止訴願調查。你可以陪同或鼓勵當事人提出申訴，遏阻性騷擾事件再度發生。</a:t>
            </a:r>
            <a:endParaRPr lang="en-US" sz="5400" dirty="0">
              <a:solidFill>
                <a:srgbClr val="181A19"/>
              </a:solidFill>
              <a:latin typeface="標楷體" panose="03000509000000000000" pitchFamily="65" charset="-120"/>
              <a:ea typeface="標楷體" panose="03000509000000000000" pitchFamily="65" charset="-120"/>
            </a:endParaRPr>
          </a:p>
        </p:txBody>
      </p:sp>
      <p:sp>
        <p:nvSpPr>
          <p:cNvPr id="7" name="AutoShape 7"/>
          <p:cNvSpPr/>
          <p:nvPr/>
        </p:nvSpPr>
        <p:spPr>
          <a:xfrm>
            <a:off x="4495800" y="2720018"/>
            <a:ext cx="13792201" cy="0"/>
          </a:xfrm>
          <a:prstGeom prst="line">
            <a:avLst/>
          </a:prstGeom>
          <a:ln w="25400" cap="rnd">
            <a:solidFill>
              <a:srgbClr val="181A19"/>
            </a:solidFill>
            <a:prstDash val="solid"/>
            <a:headEnd type="none" w="sm" len="sm"/>
            <a:tailEnd type="none" w="sm" len="sm"/>
          </a:ln>
        </p:spPr>
      </p:sp>
      <p:pic>
        <p:nvPicPr>
          <p:cNvPr id="7170" name="Picture 2" descr="新加坡處理性騷案件的方式值得借鑑- 壹讀"/>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257899"/>
            <a:ext cx="4800600" cy="3628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360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C9B71">
            <a:alpha val="64000"/>
          </a:srgbClr>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218147488"/>
              </p:ext>
            </p:extLst>
          </p:nvPr>
        </p:nvGraphicFramePr>
        <p:xfrm>
          <a:off x="2464504" y="2476500"/>
          <a:ext cx="13358992" cy="7040880"/>
        </p:xfrm>
        <a:graphic>
          <a:graphicData uri="http://schemas.openxmlformats.org/drawingml/2006/table">
            <a:tbl>
              <a:tblPr/>
              <a:tblGrid>
                <a:gridCol w="1296888">
                  <a:extLst>
                    <a:ext uri="{9D8B030D-6E8A-4147-A177-3AD203B41FA5}">
                      <a16:colId xmlns:a16="http://schemas.microsoft.com/office/drawing/2014/main" val="20000"/>
                    </a:ext>
                  </a:extLst>
                </a:gridCol>
                <a:gridCol w="12062104">
                  <a:extLst>
                    <a:ext uri="{9D8B030D-6E8A-4147-A177-3AD203B41FA5}">
                      <a16:colId xmlns:a16="http://schemas.microsoft.com/office/drawing/2014/main" val="20001"/>
                    </a:ext>
                  </a:extLst>
                </a:gridCol>
              </a:tblGrid>
              <a:tr h="1173480">
                <a:tc>
                  <a:txBody>
                    <a:bodyPr/>
                    <a:lstStyle/>
                    <a:p>
                      <a:pPr algn="ctr"/>
                      <a:r>
                        <a:rPr lang="en-US" altLang="zh-TW" sz="5400" dirty="0"/>
                        <a:t>A</a:t>
                      </a:r>
                      <a:endParaRPr lang="zh-TW" sz="5400" dirty="0"/>
                    </a:p>
                  </a:txBody>
                  <a:tcPr anchor="ctr">
                    <a:lnL w="28575" cap="flat" cmpd="sng" algn="ctr">
                      <a:solidFill>
                        <a:srgbClr val="181A19"/>
                      </a:solidFill>
                      <a:prstDash val="solid"/>
                      <a:round/>
                      <a:headEnd type="none" w="med" len="med"/>
                      <a:tailEnd type="none" w="med" len="med"/>
                    </a:lnL>
                    <a:lnR w="28575" cap="flat" cmpd="sng" algn="ctr">
                      <a:solidFill>
                        <a:srgbClr val="181A19"/>
                      </a:solidFill>
                      <a:prstDash val="solid"/>
                      <a:round/>
                      <a:headEnd type="none" w="med" len="med"/>
                      <a:tailEnd type="none" w="med" len="med"/>
                    </a:lnR>
                    <a:lnT w="28575" cap="flat" cmpd="sng" algn="ctr">
                      <a:solidFill>
                        <a:srgbClr val="181A19"/>
                      </a:solidFill>
                      <a:prstDash val="solid"/>
                      <a:round/>
                      <a:headEnd type="none" w="med" len="med"/>
                      <a:tailEnd type="none" w="med" len="med"/>
                    </a:lnT>
                    <a:lnB w="28575" cap="flat" cmpd="sng" algn="ctr">
                      <a:solidFill>
                        <a:srgbClr val="181A19"/>
                      </a:solidFill>
                      <a:prstDash val="solid"/>
                      <a:round/>
                      <a:headEnd type="none" w="med" len="med"/>
                      <a:tailEnd type="none" w="med" len="med"/>
                    </a:lnB>
                  </a:tcPr>
                </a:tc>
                <a:tc>
                  <a:txBody>
                    <a:bodyPr/>
                    <a:lstStyle/>
                    <a:p>
                      <a:pPr algn="l">
                        <a:defRPr/>
                      </a:pPr>
                      <a:r>
                        <a:rPr lang="zh-TW" altLang="zh-TW" sz="5400" b="1" kern="1200" dirty="0">
                          <a:solidFill>
                            <a:schemeClr val="tx1"/>
                          </a:solidFill>
                          <a:effectLst/>
                          <a:latin typeface="標楷體" panose="03000509000000000000" pitchFamily="65" charset="-120"/>
                          <a:ea typeface="標楷體" panose="03000509000000000000" pitchFamily="65" charset="-120"/>
                          <a:cs typeface="+mn-cs"/>
                        </a:rPr>
                        <a:t>性騷擾是</a:t>
                      </a:r>
                      <a:r>
                        <a:rPr lang="en-US" altLang="zh-TW" sz="5400" b="1" kern="1200" dirty="0">
                          <a:solidFill>
                            <a:schemeClr val="tx1"/>
                          </a:solidFill>
                          <a:effectLst/>
                          <a:latin typeface="標楷體" panose="03000509000000000000" pitchFamily="65" charset="-120"/>
                          <a:ea typeface="標楷體" panose="03000509000000000000" pitchFamily="65" charset="-120"/>
                          <a:cs typeface="+mn-cs"/>
                        </a:rPr>
                        <a:t>…</a:t>
                      </a:r>
                      <a:endParaRPr lang="en-US" sz="5400" b="1" dirty="0">
                        <a:latin typeface="標楷體" panose="03000509000000000000" pitchFamily="65" charset="-120"/>
                        <a:ea typeface="標楷體" panose="03000509000000000000" pitchFamily="65" charset="-120"/>
                      </a:endParaRPr>
                    </a:p>
                  </a:txBody>
                  <a:tcPr anchor="ctr">
                    <a:lnL w="28575" cap="flat" cmpd="sng" algn="ctr">
                      <a:solidFill>
                        <a:srgbClr val="181A19"/>
                      </a:solidFill>
                      <a:prstDash val="solid"/>
                      <a:round/>
                      <a:headEnd type="none" w="med" len="med"/>
                      <a:tailEnd type="none" w="med" len="med"/>
                    </a:lnL>
                    <a:lnR w="28575" cap="flat" cmpd="sng" algn="ctr">
                      <a:solidFill>
                        <a:srgbClr val="181A19"/>
                      </a:solidFill>
                      <a:prstDash val="solid"/>
                      <a:round/>
                      <a:headEnd type="none" w="med" len="med"/>
                      <a:tailEnd type="none" w="med" len="med"/>
                    </a:lnR>
                    <a:lnT w="28575" cap="flat" cmpd="sng" algn="ctr">
                      <a:solidFill>
                        <a:srgbClr val="181A19"/>
                      </a:solidFill>
                      <a:prstDash val="solid"/>
                      <a:round/>
                      <a:headEnd type="none" w="med" len="med"/>
                      <a:tailEnd type="none" w="med" len="med"/>
                    </a:lnT>
                    <a:lnB w="28575" cap="flat" cmpd="sng" algn="ctr">
                      <a:solidFill>
                        <a:srgbClr val="181A19"/>
                      </a:solidFill>
                      <a:prstDash val="solid"/>
                      <a:round/>
                      <a:headEnd type="none" w="med" len="med"/>
                      <a:tailEnd type="none" w="med" len="med"/>
                    </a:lnB>
                  </a:tcPr>
                </a:tc>
                <a:extLst>
                  <a:ext uri="{0D108BD9-81ED-4DB2-BD59-A6C34878D82A}">
                    <a16:rowId xmlns:a16="http://schemas.microsoft.com/office/drawing/2014/main" val="10001"/>
                  </a:ext>
                </a:extLst>
              </a:tr>
              <a:tr h="1173480">
                <a:tc>
                  <a:txBody>
                    <a:bodyPr/>
                    <a:lstStyle/>
                    <a:p>
                      <a:pPr algn="ctr"/>
                      <a:r>
                        <a:rPr lang="en-US" altLang="zh-TW" sz="5400" dirty="0"/>
                        <a:t>B</a:t>
                      </a:r>
                      <a:endParaRPr lang="zh-TW" sz="5400" dirty="0"/>
                    </a:p>
                  </a:txBody>
                  <a:tcPr anchor="ctr">
                    <a:lnL w="28575" cap="flat" cmpd="sng" algn="ctr">
                      <a:solidFill>
                        <a:srgbClr val="181A19"/>
                      </a:solidFill>
                      <a:prstDash val="solid"/>
                      <a:round/>
                      <a:headEnd type="none" w="med" len="med"/>
                      <a:tailEnd type="none" w="med" len="med"/>
                    </a:lnL>
                    <a:lnR w="28575" cap="flat" cmpd="sng" algn="ctr">
                      <a:solidFill>
                        <a:srgbClr val="181A19"/>
                      </a:solidFill>
                      <a:prstDash val="solid"/>
                      <a:round/>
                      <a:headEnd type="none" w="med" len="med"/>
                      <a:tailEnd type="none" w="med" len="med"/>
                    </a:lnR>
                    <a:lnT w="28575" cap="flat" cmpd="sng" algn="ctr">
                      <a:solidFill>
                        <a:srgbClr val="181A19"/>
                      </a:solidFill>
                      <a:prstDash val="solid"/>
                      <a:round/>
                      <a:headEnd type="none" w="med" len="med"/>
                      <a:tailEnd type="none" w="med" len="med"/>
                    </a:lnT>
                    <a:lnB w="28575" cap="flat" cmpd="sng" algn="ctr">
                      <a:solidFill>
                        <a:srgbClr val="181A19"/>
                      </a:solidFill>
                      <a:prstDash val="solid"/>
                      <a:round/>
                      <a:headEnd type="none" w="med" len="med"/>
                      <a:tailEnd type="none" w="med" len="med"/>
                    </a:lnB>
                  </a:tcPr>
                </a:tc>
                <a:tc>
                  <a:txBody>
                    <a:bodyPr/>
                    <a:lstStyle/>
                    <a:p>
                      <a:r>
                        <a:rPr lang="zh-TW" altLang="zh-TW" sz="5400" b="1" kern="1200" dirty="0">
                          <a:solidFill>
                            <a:schemeClr val="tx1"/>
                          </a:solidFill>
                          <a:effectLst/>
                          <a:latin typeface="標楷體" panose="03000509000000000000" pitchFamily="65" charset="-120"/>
                          <a:ea typeface="標楷體" panose="03000509000000000000" pitchFamily="65" charset="-120"/>
                          <a:cs typeface="+mn-cs"/>
                        </a:rPr>
                        <a:t>性騷擾</a:t>
                      </a:r>
                      <a:r>
                        <a:rPr lang="zh-TW" altLang="en-US" sz="5400" b="1" kern="1200" dirty="0">
                          <a:solidFill>
                            <a:schemeClr val="tx1"/>
                          </a:solidFill>
                          <a:effectLst/>
                          <a:latin typeface="標楷體" panose="03000509000000000000" pitchFamily="65" charset="-120"/>
                          <a:ea typeface="標楷體" panose="03000509000000000000" pitchFamily="65" charset="-120"/>
                          <a:cs typeface="+mn-cs"/>
                        </a:rPr>
                        <a:t>的類型分為以下四種</a:t>
                      </a:r>
                      <a:endParaRPr lang="zh-TW" sz="5400" b="1" dirty="0">
                        <a:latin typeface="標楷體" panose="03000509000000000000" pitchFamily="65" charset="-120"/>
                        <a:ea typeface="標楷體" panose="03000509000000000000" pitchFamily="65" charset="-120"/>
                      </a:endParaRPr>
                    </a:p>
                  </a:txBody>
                  <a:tcPr anchor="ctr">
                    <a:lnL w="28575" cap="flat" cmpd="sng" algn="ctr">
                      <a:solidFill>
                        <a:srgbClr val="181A19"/>
                      </a:solidFill>
                      <a:prstDash val="solid"/>
                      <a:round/>
                      <a:headEnd type="none" w="med" len="med"/>
                      <a:tailEnd type="none" w="med" len="med"/>
                    </a:lnL>
                    <a:lnR w="28575" cap="flat" cmpd="sng" algn="ctr">
                      <a:solidFill>
                        <a:srgbClr val="181A19"/>
                      </a:solidFill>
                      <a:prstDash val="solid"/>
                      <a:round/>
                      <a:headEnd type="none" w="med" len="med"/>
                      <a:tailEnd type="none" w="med" len="med"/>
                    </a:lnR>
                    <a:lnT w="28575" cap="flat" cmpd="sng" algn="ctr">
                      <a:solidFill>
                        <a:srgbClr val="181A19"/>
                      </a:solidFill>
                      <a:prstDash val="solid"/>
                      <a:round/>
                      <a:headEnd type="none" w="med" len="med"/>
                      <a:tailEnd type="none" w="med" len="med"/>
                    </a:lnT>
                    <a:lnB w="28575" cap="flat" cmpd="sng" algn="ctr">
                      <a:solidFill>
                        <a:srgbClr val="181A19"/>
                      </a:solidFill>
                      <a:prstDash val="solid"/>
                      <a:round/>
                      <a:headEnd type="none" w="med" len="med"/>
                      <a:tailEnd type="none" w="med" len="med"/>
                    </a:lnB>
                  </a:tcPr>
                </a:tc>
                <a:extLst>
                  <a:ext uri="{0D108BD9-81ED-4DB2-BD59-A6C34878D82A}">
                    <a16:rowId xmlns:a16="http://schemas.microsoft.com/office/drawing/2014/main" val="10002"/>
                  </a:ext>
                </a:extLst>
              </a:tr>
              <a:tr h="1173480">
                <a:tc>
                  <a:txBody>
                    <a:bodyPr/>
                    <a:lstStyle/>
                    <a:p>
                      <a:pPr algn="ctr"/>
                      <a:r>
                        <a:rPr lang="en-US" altLang="zh-TW" sz="5400" dirty="0"/>
                        <a:t>C</a:t>
                      </a:r>
                      <a:endParaRPr lang="zh-TW" sz="5400" dirty="0"/>
                    </a:p>
                  </a:txBody>
                  <a:tcPr anchor="ctr">
                    <a:lnL w="28575" cap="flat" cmpd="sng" algn="ctr">
                      <a:solidFill>
                        <a:srgbClr val="181A19"/>
                      </a:solidFill>
                      <a:prstDash val="solid"/>
                      <a:round/>
                      <a:headEnd type="none" w="med" len="med"/>
                      <a:tailEnd type="none" w="med" len="med"/>
                    </a:lnL>
                    <a:lnR w="28575" cap="flat" cmpd="sng" algn="ctr">
                      <a:solidFill>
                        <a:srgbClr val="181A19"/>
                      </a:solidFill>
                      <a:prstDash val="solid"/>
                      <a:round/>
                      <a:headEnd type="none" w="med" len="med"/>
                      <a:tailEnd type="none" w="med" len="med"/>
                    </a:lnR>
                    <a:lnT w="28575" cap="flat" cmpd="sng" algn="ctr">
                      <a:solidFill>
                        <a:srgbClr val="181A19"/>
                      </a:solidFill>
                      <a:prstDash val="solid"/>
                      <a:round/>
                      <a:headEnd type="none" w="med" len="med"/>
                      <a:tailEnd type="none" w="med" len="med"/>
                    </a:lnT>
                    <a:lnB w="28575" cap="flat" cmpd="sng" algn="ctr">
                      <a:solidFill>
                        <a:srgbClr val="181A19"/>
                      </a:solidFill>
                      <a:prstDash val="solid"/>
                      <a:round/>
                      <a:headEnd type="none" w="med" len="med"/>
                      <a:tailEnd type="none" w="med" len="med"/>
                    </a:lnB>
                  </a:tcPr>
                </a:tc>
                <a:tc>
                  <a:txBody>
                    <a:bodyPr/>
                    <a:lstStyle/>
                    <a:p>
                      <a:r>
                        <a:rPr lang="zh-TW" altLang="en-US" sz="5400" b="1" dirty="0">
                          <a:latin typeface="標楷體" panose="03000509000000000000" pitchFamily="65" charset="-120"/>
                          <a:ea typeface="標楷體" panose="03000509000000000000" pitchFamily="65" charset="-120"/>
                        </a:rPr>
                        <a:t>教會會友面對</a:t>
                      </a:r>
                      <a:r>
                        <a:rPr lang="zh-TW" altLang="zh-TW" sz="5400" b="1" kern="1200" dirty="0">
                          <a:solidFill>
                            <a:schemeClr val="tx1"/>
                          </a:solidFill>
                          <a:effectLst/>
                          <a:latin typeface="標楷體" panose="03000509000000000000" pitchFamily="65" charset="-120"/>
                          <a:ea typeface="標楷體" panose="03000509000000000000" pitchFamily="65" charset="-120"/>
                          <a:cs typeface="+mn-cs"/>
                        </a:rPr>
                        <a:t>性騷擾</a:t>
                      </a:r>
                      <a:r>
                        <a:rPr lang="zh-TW" altLang="en-US" sz="5400" b="1" kern="1200" dirty="0">
                          <a:solidFill>
                            <a:schemeClr val="tx1"/>
                          </a:solidFill>
                          <a:effectLst/>
                          <a:latin typeface="標楷體" panose="03000509000000000000" pitchFamily="65" charset="-120"/>
                          <a:ea typeface="標楷體" panose="03000509000000000000" pitchFamily="65" charset="-120"/>
                          <a:cs typeface="+mn-cs"/>
                        </a:rPr>
                        <a:t>事件的迷思</a:t>
                      </a:r>
                      <a:endParaRPr lang="zh-TW" sz="5400" b="1" dirty="0">
                        <a:latin typeface="標楷體" panose="03000509000000000000" pitchFamily="65" charset="-120"/>
                        <a:ea typeface="標楷體" panose="03000509000000000000" pitchFamily="65" charset="-120"/>
                      </a:endParaRPr>
                    </a:p>
                  </a:txBody>
                  <a:tcPr anchor="ctr">
                    <a:lnL w="28575" cap="flat" cmpd="sng" algn="ctr">
                      <a:solidFill>
                        <a:srgbClr val="181A19"/>
                      </a:solidFill>
                      <a:prstDash val="solid"/>
                      <a:round/>
                      <a:headEnd type="none" w="med" len="med"/>
                      <a:tailEnd type="none" w="med" len="med"/>
                    </a:lnL>
                    <a:lnR w="28575" cap="flat" cmpd="sng" algn="ctr">
                      <a:solidFill>
                        <a:srgbClr val="181A19"/>
                      </a:solidFill>
                      <a:prstDash val="solid"/>
                      <a:round/>
                      <a:headEnd type="none" w="med" len="med"/>
                      <a:tailEnd type="none" w="med" len="med"/>
                    </a:lnR>
                    <a:lnT w="28575" cap="flat" cmpd="sng" algn="ctr">
                      <a:solidFill>
                        <a:srgbClr val="181A19"/>
                      </a:solidFill>
                      <a:prstDash val="solid"/>
                      <a:round/>
                      <a:headEnd type="none" w="med" len="med"/>
                      <a:tailEnd type="none" w="med" len="med"/>
                    </a:lnT>
                    <a:lnB w="28575" cap="flat" cmpd="sng" algn="ctr">
                      <a:solidFill>
                        <a:srgbClr val="181A19"/>
                      </a:solidFill>
                      <a:prstDash val="solid"/>
                      <a:round/>
                      <a:headEnd type="none" w="med" len="med"/>
                      <a:tailEnd type="none" w="med" len="med"/>
                    </a:lnB>
                  </a:tcPr>
                </a:tc>
                <a:extLst>
                  <a:ext uri="{0D108BD9-81ED-4DB2-BD59-A6C34878D82A}">
                    <a16:rowId xmlns:a16="http://schemas.microsoft.com/office/drawing/2014/main" val="10003"/>
                  </a:ext>
                </a:extLst>
              </a:tr>
              <a:tr h="1173480">
                <a:tc>
                  <a:txBody>
                    <a:bodyPr/>
                    <a:lstStyle/>
                    <a:p>
                      <a:pPr algn="ctr"/>
                      <a:r>
                        <a:rPr lang="en-US" altLang="zh-TW" sz="5400" dirty="0"/>
                        <a:t>D</a:t>
                      </a:r>
                      <a:endParaRPr lang="zh-TW" sz="5400" dirty="0"/>
                    </a:p>
                  </a:txBody>
                  <a:tcPr anchor="ctr">
                    <a:lnL w="28575" cap="flat" cmpd="sng" algn="ctr">
                      <a:solidFill>
                        <a:srgbClr val="181A19"/>
                      </a:solidFill>
                      <a:prstDash val="solid"/>
                      <a:round/>
                      <a:headEnd type="none" w="med" len="med"/>
                      <a:tailEnd type="none" w="med" len="med"/>
                    </a:lnL>
                    <a:lnR w="28575" cap="flat" cmpd="sng" algn="ctr">
                      <a:solidFill>
                        <a:srgbClr val="181A19"/>
                      </a:solidFill>
                      <a:prstDash val="solid"/>
                      <a:round/>
                      <a:headEnd type="none" w="med" len="med"/>
                      <a:tailEnd type="none" w="med" len="med"/>
                    </a:lnR>
                    <a:lnT w="28575" cap="flat" cmpd="sng" algn="ctr">
                      <a:solidFill>
                        <a:srgbClr val="181A19"/>
                      </a:solidFill>
                      <a:prstDash val="solid"/>
                      <a:round/>
                      <a:headEnd type="none" w="med" len="med"/>
                      <a:tailEnd type="none" w="med" len="med"/>
                    </a:lnT>
                    <a:lnB w="28575" cap="flat" cmpd="sng" algn="ctr">
                      <a:solidFill>
                        <a:srgbClr val="181A19"/>
                      </a:solidFill>
                      <a:prstDash val="solid"/>
                      <a:round/>
                      <a:headEnd type="none" w="med" len="med"/>
                      <a:tailEnd type="none" w="med" len="med"/>
                    </a:lnB>
                  </a:tcPr>
                </a:tc>
                <a:tc>
                  <a:txBody>
                    <a:bodyPr/>
                    <a:lstStyle/>
                    <a:p>
                      <a:r>
                        <a:rPr lang="zh-TW" altLang="zh-TW" sz="5400" b="1" kern="1200" dirty="0">
                          <a:solidFill>
                            <a:schemeClr val="tx1"/>
                          </a:solidFill>
                          <a:effectLst/>
                          <a:latin typeface="標楷體" panose="03000509000000000000" pitchFamily="65" charset="-120"/>
                          <a:ea typeface="標楷體" panose="03000509000000000000" pitchFamily="65" charset="-120"/>
                          <a:cs typeface="+mn-cs"/>
                        </a:rPr>
                        <a:t>教會處理性騷擾案件的依據</a:t>
                      </a:r>
                      <a:endParaRPr lang="zh-TW" sz="5400" b="1" dirty="0">
                        <a:latin typeface="標楷體" panose="03000509000000000000" pitchFamily="65" charset="-120"/>
                        <a:ea typeface="標楷體" panose="03000509000000000000" pitchFamily="65" charset="-120"/>
                      </a:endParaRPr>
                    </a:p>
                  </a:txBody>
                  <a:tcPr anchor="ctr">
                    <a:lnL w="28575" cap="flat" cmpd="sng" algn="ctr">
                      <a:solidFill>
                        <a:srgbClr val="181A19"/>
                      </a:solidFill>
                      <a:prstDash val="solid"/>
                      <a:round/>
                      <a:headEnd type="none" w="med" len="med"/>
                      <a:tailEnd type="none" w="med" len="med"/>
                    </a:lnL>
                    <a:lnR w="28575" cap="flat" cmpd="sng" algn="ctr">
                      <a:solidFill>
                        <a:srgbClr val="181A19"/>
                      </a:solidFill>
                      <a:prstDash val="solid"/>
                      <a:round/>
                      <a:headEnd type="none" w="med" len="med"/>
                      <a:tailEnd type="none" w="med" len="med"/>
                    </a:lnR>
                    <a:lnT w="28575" cap="flat" cmpd="sng" algn="ctr">
                      <a:solidFill>
                        <a:srgbClr val="181A19"/>
                      </a:solidFill>
                      <a:prstDash val="solid"/>
                      <a:round/>
                      <a:headEnd type="none" w="med" len="med"/>
                      <a:tailEnd type="none" w="med" len="med"/>
                    </a:lnT>
                    <a:lnB w="28575" cap="flat" cmpd="sng" algn="ctr">
                      <a:solidFill>
                        <a:srgbClr val="181A19"/>
                      </a:solidFill>
                      <a:prstDash val="solid"/>
                      <a:round/>
                      <a:headEnd type="none" w="med" len="med"/>
                      <a:tailEnd type="none" w="med" len="med"/>
                    </a:lnB>
                  </a:tcPr>
                </a:tc>
                <a:extLst>
                  <a:ext uri="{0D108BD9-81ED-4DB2-BD59-A6C34878D82A}">
                    <a16:rowId xmlns:a16="http://schemas.microsoft.com/office/drawing/2014/main" val="10004"/>
                  </a:ext>
                </a:extLst>
              </a:tr>
              <a:tr h="1173480">
                <a:tc>
                  <a:txBody>
                    <a:bodyPr/>
                    <a:lstStyle/>
                    <a:p>
                      <a:pPr algn="ctr"/>
                      <a:r>
                        <a:rPr lang="en-US" altLang="zh-TW" sz="5400" dirty="0"/>
                        <a:t>E</a:t>
                      </a:r>
                      <a:endParaRPr lang="zh-TW" sz="5400" dirty="0"/>
                    </a:p>
                  </a:txBody>
                  <a:tcPr anchor="ctr">
                    <a:lnL w="28575" cap="flat" cmpd="sng" algn="ctr">
                      <a:solidFill>
                        <a:srgbClr val="181A19"/>
                      </a:solidFill>
                      <a:prstDash val="solid"/>
                      <a:round/>
                      <a:headEnd type="none" w="med" len="med"/>
                      <a:tailEnd type="none" w="med" len="med"/>
                    </a:lnL>
                    <a:lnR w="28575" cap="flat" cmpd="sng" algn="ctr">
                      <a:solidFill>
                        <a:srgbClr val="181A19"/>
                      </a:solidFill>
                      <a:prstDash val="solid"/>
                      <a:round/>
                      <a:headEnd type="none" w="med" len="med"/>
                      <a:tailEnd type="none" w="med" len="med"/>
                    </a:lnR>
                    <a:lnT w="28575" cap="flat" cmpd="sng" algn="ctr">
                      <a:solidFill>
                        <a:srgbClr val="181A19"/>
                      </a:solidFill>
                      <a:prstDash val="solid"/>
                      <a:round/>
                      <a:headEnd type="none" w="med" len="med"/>
                      <a:tailEnd type="none" w="med" len="med"/>
                    </a:lnT>
                    <a:lnB w="28575" cap="flat" cmpd="sng" algn="ctr">
                      <a:solidFill>
                        <a:srgbClr val="181A19"/>
                      </a:solidFill>
                      <a:prstDash val="solid"/>
                      <a:round/>
                      <a:headEnd type="none" w="med" len="med"/>
                      <a:tailEnd type="none" w="med" len="med"/>
                    </a:lnB>
                  </a:tcPr>
                </a:tc>
                <a:tc>
                  <a:txBody>
                    <a:bodyPr/>
                    <a:lstStyle/>
                    <a:p>
                      <a:r>
                        <a:rPr lang="zh-TW" altLang="zh-TW" sz="5400" b="1" kern="1200" dirty="0">
                          <a:solidFill>
                            <a:schemeClr val="tx1"/>
                          </a:solidFill>
                          <a:effectLst/>
                          <a:latin typeface="標楷體" panose="03000509000000000000" pitchFamily="65" charset="-120"/>
                          <a:ea typeface="標楷體" panose="03000509000000000000" pitchFamily="65" charset="-120"/>
                          <a:cs typeface="+mn-cs"/>
                        </a:rPr>
                        <a:t>如果發生性騷擾，你（妳）可以這麼做</a:t>
                      </a:r>
                      <a:endParaRPr lang="zh-TW" sz="5400" b="1" dirty="0">
                        <a:latin typeface="標楷體" panose="03000509000000000000" pitchFamily="65" charset="-120"/>
                        <a:ea typeface="標楷體" panose="03000509000000000000" pitchFamily="65" charset="-120"/>
                      </a:endParaRPr>
                    </a:p>
                  </a:txBody>
                  <a:tcPr anchor="ctr">
                    <a:lnL w="28575" cap="flat" cmpd="sng" algn="ctr">
                      <a:solidFill>
                        <a:srgbClr val="181A19"/>
                      </a:solidFill>
                      <a:prstDash val="solid"/>
                      <a:round/>
                      <a:headEnd type="none" w="med" len="med"/>
                      <a:tailEnd type="none" w="med" len="med"/>
                    </a:lnL>
                    <a:lnR w="28575" cap="flat" cmpd="sng" algn="ctr">
                      <a:solidFill>
                        <a:srgbClr val="181A19"/>
                      </a:solidFill>
                      <a:prstDash val="solid"/>
                      <a:round/>
                      <a:headEnd type="none" w="med" len="med"/>
                      <a:tailEnd type="none" w="med" len="med"/>
                    </a:lnR>
                    <a:lnT w="28575" cap="flat" cmpd="sng" algn="ctr">
                      <a:solidFill>
                        <a:srgbClr val="181A19"/>
                      </a:solidFill>
                      <a:prstDash val="solid"/>
                      <a:round/>
                      <a:headEnd type="none" w="med" len="med"/>
                      <a:tailEnd type="none" w="med" len="med"/>
                    </a:lnT>
                    <a:lnB w="28575" cap="flat" cmpd="sng" algn="ctr">
                      <a:solidFill>
                        <a:srgbClr val="181A19"/>
                      </a:solidFill>
                      <a:prstDash val="solid"/>
                      <a:round/>
                      <a:headEnd type="none" w="med" len="med"/>
                      <a:tailEnd type="none" w="med" len="med"/>
                    </a:lnB>
                  </a:tcPr>
                </a:tc>
                <a:extLst>
                  <a:ext uri="{0D108BD9-81ED-4DB2-BD59-A6C34878D82A}">
                    <a16:rowId xmlns:a16="http://schemas.microsoft.com/office/drawing/2014/main" val="10005"/>
                  </a:ext>
                </a:extLst>
              </a:tr>
              <a:tr h="1173480">
                <a:tc>
                  <a:txBody>
                    <a:bodyPr/>
                    <a:lstStyle/>
                    <a:p>
                      <a:pPr algn="ctr"/>
                      <a:r>
                        <a:rPr lang="en-US" altLang="zh-TW" sz="5400" dirty="0"/>
                        <a:t>F</a:t>
                      </a:r>
                      <a:endParaRPr lang="zh-TW" altLang="en-US" sz="5400" dirty="0"/>
                    </a:p>
                  </a:txBody>
                  <a:tcPr anchor="ctr">
                    <a:lnL w="28575" cap="flat" cmpd="sng" algn="ctr">
                      <a:solidFill>
                        <a:srgbClr val="181A19"/>
                      </a:solidFill>
                      <a:prstDash val="solid"/>
                      <a:round/>
                      <a:headEnd type="none" w="med" len="med"/>
                      <a:tailEnd type="none" w="med" len="med"/>
                    </a:lnL>
                    <a:lnR w="28575" cap="flat" cmpd="sng" algn="ctr">
                      <a:solidFill>
                        <a:srgbClr val="181A19"/>
                      </a:solidFill>
                      <a:prstDash val="solid"/>
                      <a:round/>
                      <a:headEnd type="none" w="med" len="med"/>
                      <a:tailEnd type="none" w="med" len="med"/>
                    </a:lnR>
                    <a:lnT w="28575" cap="flat" cmpd="sng" algn="ctr">
                      <a:solidFill>
                        <a:srgbClr val="181A19"/>
                      </a:solidFill>
                      <a:prstDash val="solid"/>
                      <a:round/>
                      <a:headEnd type="none" w="med" len="med"/>
                      <a:tailEnd type="none" w="med" len="med"/>
                    </a:lnT>
                    <a:lnB w="28575" cap="flat" cmpd="sng" algn="ctr">
                      <a:solidFill>
                        <a:srgbClr val="181A19"/>
                      </a:solidFill>
                      <a:prstDash val="solid"/>
                      <a:round/>
                      <a:headEnd type="none" w="med" len="med"/>
                      <a:tailEnd type="none" w="med" len="med"/>
                    </a:lnB>
                  </a:tcPr>
                </a:tc>
                <a:tc>
                  <a:txBody>
                    <a:bodyPr/>
                    <a:lstStyle/>
                    <a:p>
                      <a:pPr algn="l">
                        <a:defRPr/>
                      </a:pPr>
                      <a:r>
                        <a:rPr lang="zh-TW" altLang="zh-TW" sz="5400" b="1" kern="1200" dirty="0">
                          <a:solidFill>
                            <a:schemeClr val="tx1"/>
                          </a:solidFill>
                          <a:effectLst/>
                          <a:latin typeface="標楷體" panose="03000509000000000000" pitchFamily="65" charset="-120"/>
                          <a:ea typeface="標楷體" panose="03000509000000000000" pitchFamily="65" charset="-120"/>
                          <a:cs typeface="+mn-cs"/>
                        </a:rPr>
                        <a:t>如何避免成為性騷擾的加害人？</a:t>
                      </a:r>
                      <a:endParaRPr lang="en-US" sz="5400" b="1" dirty="0">
                        <a:latin typeface="標楷體" panose="03000509000000000000" pitchFamily="65" charset="-120"/>
                        <a:ea typeface="標楷體" panose="03000509000000000000" pitchFamily="65" charset="-120"/>
                      </a:endParaRPr>
                    </a:p>
                  </a:txBody>
                  <a:tcPr anchor="ctr">
                    <a:lnL w="28575" cap="flat" cmpd="sng" algn="ctr">
                      <a:solidFill>
                        <a:srgbClr val="181A19"/>
                      </a:solidFill>
                      <a:prstDash val="solid"/>
                      <a:round/>
                      <a:headEnd type="none" w="med" len="med"/>
                      <a:tailEnd type="none" w="med" len="med"/>
                    </a:lnL>
                    <a:lnR w="28575" cap="flat" cmpd="sng" algn="ctr">
                      <a:solidFill>
                        <a:srgbClr val="181A19"/>
                      </a:solidFill>
                      <a:prstDash val="solid"/>
                      <a:round/>
                      <a:headEnd type="none" w="med" len="med"/>
                      <a:tailEnd type="none" w="med" len="med"/>
                    </a:lnR>
                    <a:lnT w="28575" cap="flat" cmpd="sng" algn="ctr">
                      <a:solidFill>
                        <a:srgbClr val="181A19"/>
                      </a:solidFill>
                      <a:prstDash val="solid"/>
                      <a:round/>
                      <a:headEnd type="none" w="med" len="med"/>
                      <a:tailEnd type="none" w="med" len="med"/>
                    </a:lnT>
                    <a:lnB w="28575" cap="flat" cmpd="sng" algn="ctr">
                      <a:solidFill>
                        <a:srgbClr val="181A19"/>
                      </a:solidFill>
                      <a:prstDash val="solid"/>
                      <a:round/>
                      <a:headEnd type="none" w="med" len="med"/>
                      <a:tailEnd type="none" w="med" len="med"/>
                    </a:lnB>
                  </a:tcPr>
                </a:tc>
                <a:extLst>
                  <a:ext uri="{0D108BD9-81ED-4DB2-BD59-A6C34878D82A}">
                    <a16:rowId xmlns:a16="http://schemas.microsoft.com/office/drawing/2014/main" val="4206780874"/>
                  </a:ext>
                </a:extLst>
              </a:tr>
            </a:tbl>
          </a:graphicData>
        </a:graphic>
      </p:graphicFrame>
      <p:sp>
        <p:nvSpPr>
          <p:cNvPr id="17" name="AutoShape 17"/>
          <p:cNvSpPr/>
          <p:nvPr/>
        </p:nvSpPr>
        <p:spPr>
          <a:xfrm>
            <a:off x="0" y="1514475"/>
            <a:ext cx="1580772" cy="0"/>
          </a:xfrm>
          <a:prstGeom prst="line">
            <a:avLst/>
          </a:prstGeom>
          <a:ln w="19050" cap="rnd">
            <a:solidFill>
              <a:srgbClr val="181A19"/>
            </a:solidFill>
            <a:prstDash val="solid"/>
            <a:headEnd type="none" w="sm" len="sm"/>
            <a:tailEnd type="none" w="sm" len="sm"/>
          </a:ln>
        </p:spPr>
      </p:sp>
      <p:sp>
        <p:nvSpPr>
          <p:cNvPr id="18" name="AutoShape 18"/>
          <p:cNvSpPr/>
          <p:nvPr/>
        </p:nvSpPr>
        <p:spPr>
          <a:xfrm>
            <a:off x="0" y="10096500"/>
            <a:ext cx="18288000" cy="0"/>
          </a:xfrm>
          <a:prstGeom prst="line">
            <a:avLst/>
          </a:prstGeom>
          <a:ln w="190500" cap="flat">
            <a:solidFill>
              <a:srgbClr val="181A19"/>
            </a:solidFill>
            <a:prstDash val="solid"/>
            <a:headEnd type="none" w="sm" len="sm"/>
            <a:tailEnd type="none" w="sm" len="sm"/>
          </a:ln>
        </p:spPr>
      </p:sp>
      <p:sp>
        <p:nvSpPr>
          <p:cNvPr id="21" name="TextBox 21"/>
          <p:cNvSpPr txBox="1"/>
          <p:nvPr/>
        </p:nvSpPr>
        <p:spPr>
          <a:xfrm>
            <a:off x="2193085" y="1038225"/>
            <a:ext cx="10183616" cy="1000274"/>
          </a:xfrm>
          <a:prstGeom prst="rect">
            <a:avLst/>
          </a:prstGeom>
        </p:spPr>
        <p:txBody>
          <a:bodyPr lIns="0" tIns="0" rIns="0" bIns="0" rtlCol="0" anchor="t">
            <a:spAutoFit/>
          </a:bodyPr>
          <a:lstStyle/>
          <a:p>
            <a:pPr>
              <a:lnSpc>
                <a:spcPts val="7800"/>
              </a:lnSpc>
            </a:pPr>
            <a:r>
              <a:rPr lang="zh-TW" altLang="en-US" sz="6600" b="1" dirty="0">
                <a:solidFill>
                  <a:srgbClr val="181A19"/>
                </a:solidFill>
                <a:latin typeface="標楷體" panose="03000509000000000000" pitchFamily="65" charset="-120"/>
                <a:ea typeface="標楷體" panose="03000509000000000000" pitchFamily="65" charset="-120"/>
              </a:rPr>
              <a:t>目錄</a:t>
            </a:r>
            <a:endParaRPr lang="en-US" sz="6600" b="1" dirty="0">
              <a:solidFill>
                <a:srgbClr val="181A19"/>
              </a:solidFill>
              <a:latin typeface="標楷體" panose="03000509000000000000" pitchFamily="65" charset="-120"/>
              <a:ea typeface="標楷體" panose="03000509000000000000" pitchFamily="65" charset="-120"/>
            </a:endParaRPr>
          </a:p>
        </p:txBody>
      </p:sp>
      <p:pic>
        <p:nvPicPr>
          <p:cNvPr id="23" name="圖片 22"/>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42222" y1="27667" x2="42222" y2="27667"/>
                        <a14:foregroundMark x1="55556" y1="27000" x2="55556" y2="27000"/>
                        <a14:foregroundMark x1="47153" y1="45333" x2="47153" y2="45333"/>
                        <a14:foregroundMark x1="52083" y1="36000" x2="57431" y2="32222"/>
                        <a14:backgroundMark x1="42847" y1="46778" x2="42847" y2="46778"/>
                        <a14:backgroundMark x1="47847" y1="39667" x2="48681" y2="42556"/>
                        <a14:backgroundMark x1="50208" y1="43111" x2="53056" y2="41000"/>
                        <a14:backgroundMark x1="39722" y1="36222" x2="42222" y2="36222"/>
                        <a14:backgroundMark x1="47569" y1="47444" x2="48611" y2="47667"/>
                        <a14:backgroundMark x1="48750" y1="47667" x2="50278" y2="47667"/>
                        <a14:backgroundMark x1="55903" y1="65111" x2="56319" y2="64778"/>
                        <a14:backgroundMark x1="58056" y1="63222" x2="59097" y2="61333"/>
                        <a14:backgroundMark x1="58125" y1="66667" x2="59861" y2="64444"/>
                        <a14:backgroundMark x1="52431" y1="58333" x2="53472" y2="54556"/>
                        <a14:backgroundMark x1="73125" y1="39556" x2="73125" y2="39556"/>
                      </a14:backgroundRemoval>
                    </a14:imgEffect>
                  </a14:imgLayer>
                </a14:imgProps>
              </a:ext>
              <a:ext uri="{28A0092B-C50C-407E-A947-70E740481C1C}">
                <a14:useLocalDpi xmlns:a14="http://schemas.microsoft.com/office/drawing/2010/main" val="0"/>
              </a:ext>
            </a:extLst>
          </a:blip>
          <a:srcRect l="30556" t="23333" r="32222" b="23334"/>
          <a:stretch/>
        </p:blipFill>
        <p:spPr>
          <a:xfrm rot="496363">
            <a:off x="15694737" y="7887742"/>
            <a:ext cx="2448269" cy="219248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EC870"/>
        </a:solidFill>
        <a:effectLst/>
      </p:bgPr>
    </p:bg>
    <p:spTree>
      <p:nvGrpSpPr>
        <p:cNvPr id="1" name=""/>
        <p:cNvGrpSpPr/>
        <p:nvPr/>
      </p:nvGrpSpPr>
      <p:grpSpPr>
        <a:xfrm>
          <a:off x="0" y="0"/>
          <a:ext cx="0" cy="0"/>
          <a:chOff x="0" y="0"/>
          <a:chExt cx="0" cy="0"/>
        </a:xfrm>
      </p:grpSpPr>
      <p:sp>
        <p:nvSpPr>
          <p:cNvPr id="5" name="TextBox 5"/>
          <p:cNvSpPr txBox="1"/>
          <p:nvPr/>
        </p:nvSpPr>
        <p:spPr>
          <a:xfrm>
            <a:off x="2979618" y="664845"/>
            <a:ext cx="14782800" cy="2954655"/>
          </a:xfrm>
          <a:prstGeom prst="rect">
            <a:avLst/>
          </a:prstGeom>
        </p:spPr>
        <p:txBody>
          <a:bodyPr wrap="square" lIns="0" tIns="0" rIns="0" bIns="0" rtlCol="0" anchor="t">
            <a:spAutoFit/>
          </a:bodyPr>
          <a:lstStyle/>
          <a:p>
            <a:pPr marL="215901" lvl="1"/>
            <a:r>
              <a:rPr lang="en-US" altLang="zh-TW" sz="6400" b="1" dirty="0">
                <a:latin typeface="標楷體" panose="03000509000000000000" pitchFamily="65" charset="-120"/>
                <a:ea typeface="標楷體" panose="03000509000000000000" pitchFamily="65" charset="-120"/>
              </a:rPr>
              <a:t>10.</a:t>
            </a:r>
            <a:r>
              <a:rPr lang="zh-TW" altLang="zh-TW" sz="6400" b="1" dirty="0">
                <a:latin typeface="標楷體" panose="03000509000000000000" pitchFamily="65" charset="-120"/>
                <a:ea typeface="標楷體" panose="03000509000000000000" pitchFamily="65" charset="-120"/>
              </a:rPr>
              <a:t>在生活情境中的傳統文化、階級、家</a:t>
            </a:r>
            <a:r>
              <a:rPr lang="en-US" altLang="zh-TW" sz="6400" b="1" dirty="0">
                <a:latin typeface="標楷體" panose="03000509000000000000" pitchFamily="65" charset="-120"/>
                <a:ea typeface="標楷體" panose="03000509000000000000" pitchFamily="65" charset="-120"/>
              </a:rPr>
              <a:t>	</a:t>
            </a:r>
            <a:r>
              <a:rPr lang="zh-TW" altLang="zh-TW" sz="6400" b="1" dirty="0">
                <a:latin typeface="標楷體" panose="03000509000000000000" pitchFamily="65" charset="-120"/>
                <a:ea typeface="標楷體" panose="03000509000000000000" pitchFamily="65" charset="-120"/>
              </a:rPr>
              <a:t>族關係緊密之下，我揭露性別暴力事件</a:t>
            </a:r>
            <a:r>
              <a:rPr lang="en-US" altLang="zh-TW" sz="6400" b="1" dirty="0">
                <a:latin typeface="標楷體" panose="03000509000000000000" pitchFamily="65" charset="-120"/>
                <a:ea typeface="標楷體" panose="03000509000000000000" pitchFamily="65" charset="-120"/>
              </a:rPr>
              <a:t>	</a:t>
            </a:r>
            <a:r>
              <a:rPr lang="zh-TW" altLang="zh-TW" sz="6400" b="1" dirty="0">
                <a:latin typeface="標楷體" panose="03000509000000000000" pitchFamily="65" charset="-120"/>
                <a:ea typeface="標楷體" panose="03000509000000000000" pitchFamily="65" charset="-120"/>
              </a:rPr>
              <a:t>有用嗎？</a:t>
            </a:r>
            <a:endParaRPr lang="en-US" altLang="zh-TW" sz="6400" dirty="0">
              <a:solidFill>
                <a:srgbClr val="181A19"/>
              </a:solidFill>
              <a:latin typeface="標楷體" panose="03000509000000000000" pitchFamily="65" charset="-120"/>
              <a:ea typeface="標楷體" panose="03000509000000000000" pitchFamily="65" charset="-120"/>
            </a:endParaRPr>
          </a:p>
        </p:txBody>
      </p:sp>
      <p:sp>
        <p:nvSpPr>
          <p:cNvPr id="6" name="TextBox 6"/>
          <p:cNvSpPr txBox="1"/>
          <p:nvPr/>
        </p:nvSpPr>
        <p:spPr>
          <a:xfrm>
            <a:off x="4114800" y="3924300"/>
            <a:ext cx="13647618" cy="5816977"/>
          </a:xfrm>
          <a:prstGeom prst="rect">
            <a:avLst/>
          </a:prstGeom>
        </p:spPr>
        <p:txBody>
          <a:bodyPr wrap="square" lIns="0" tIns="0" rIns="0" bIns="0" rtlCol="0" anchor="t">
            <a:spAutoFit/>
          </a:bodyPr>
          <a:lstStyle/>
          <a:p>
            <a:r>
              <a:rPr lang="zh-TW" altLang="zh-TW" sz="5400" dirty="0">
                <a:latin typeface="標楷體" panose="03000509000000000000" pitchFamily="65" charset="-120"/>
                <a:ea typeface="標楷體" panose="03000509000000000000" pitchFamily="65" charset="-120"/>
              </a:rPr>
              <a:t>當然有用！揭露性別暴力事件，目的在於遏止暴力。雖然在保守傳統的社會氛圍中，大家對於性別暴力的處理仍隱晦，但現在法律的頒布、公權力的介入，透過社會、眾人及教會的關心和揭露，扭轉傳統的心態，有效導正觀念，讓受傷的人得到保護，共創公益友善的環境。</a:t>
            </a:r>
            <a:endParaRPr lang="en-US" sz="5400" dirty="0">
              <a:solidFill>
                <a:srgbClr val="181A19"/>
              </a:solidFill>
              <a:latin typeface="標楷體" panose="03000509000000000000" pitchFamily="65" charset="-120"/>
              <a:ea typeface="標楷體" panose="03000509000000000000" pitchFamily="65" charset="-120"/>
            </a:endParaRPr>
          </a:p>
        </p:txBody>
      </p:sp>
      <p:sp>
        <p:nvSpPr>
          <p:cNvPr id="7" name="AutoShape 7"/>
          <p:cNvSpPr/>
          <p:nvPr/>
        </p:nvSpPr>
        <p:spPr>
          <a:xfrm>
            <a:off x="2979618" y="3771900"/>
            <a:ext cx="15308384" cy="76200"/>
          </a:xfrm>
          <a:prstGeom prst="line">
            <a:avLst/>
          </a:prstGeom>
          <a:ln w="25400" cap="rnd">
            <a:solidFill>
              <a:srgbClr val="181A19"/>
            </a:solidFill>
            <a:prstDash val="solid"/>
            <a:headEnd type="none" w="sm" len="sm"/>
            <a:tailEnd type="none" w="sm" len="sm"/>
          </a:ln>
        </p:spPr>
      </p:sp>
      <p:pic>
        <p:nvPicPr>
          <p:cNvPr id="8194" name="Picture 2" descr="臺北市政府法務局-多媒體物件-反性別暴力紫絲帶"/>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88529" l="35058" r="72788">
                        <a14:backgroundMark x1="37229" y1="7232" x2="37229" y2="7232"/>
                        <a14:backgroundMark x1="37730" y1="5237" x2="40568" y2="1247"/>
                        <a14:backgroundMark x1="39900" y1="1746" x2="33890" y2="998"/>
                      </a14:backgroundRemoval>
                    </a14:imgEffect>
                  </a14:imgLayer>
                </a14:imgProps>
              </a:ext>
              <a:ext uri="{28A0092B-C50C-407E-A947-70E740481C1C}">
                <a14:useLocalDpi xmlns:a14="http://schemas.microsoft.com/office/drawing/2010/main" val="0"/>
              </a:ext>
            </a:extLst>
          </a:blip>
          <a:srcRect l="31998" r="34613" b="15765"/>
          <a:stretch/>
        </p:blipFill>
        <p:spPr bwMode="auto">
          <a:xfrm rot="20974655">
            <a:off x="562904" y="4789083"/>
            <a:ext cx="3103404" cy="5241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77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EC870"/>
        </a:solidFill>
        <a:effectLst/>
      </p:bgPr>
    </p:bg>
    <p:spTree>
      <p:nvGrpSpPr>
        <p:cNvPr id="1" name=""/>
        <p:cNvGrpSpPr/>
        <p:nvPr/>
      </p:nvGrpSpPr>
      <p:grpSpPr>
        <a:xfrm>
          <a:off x="0" y="0"/>
          <a:ext cx="0" cy="0"/>
          <a:chOff x="0" y="0"/>
          <a:chExt cx="0" cy="0"/>
        </a:xfrm>
      </p:grpSpPr>
      <p:sp>
        <p:nvSpPr>
          <p:cNvPr id="3" name="TextBox 3"/>
          <p:cNvSpPr txBox="1"/>
          <p:nvPr/>
        </p:nvSpPr>
        <p:spPr>
          <a:xfrm>
            <a:off x="533400" y="1145919"/>
            <a:ext cx="16383000" cy="1354217"/>
          </a:xfrm>
          <a:prstGeom prst="rect">
            <a:avLst/>
          </a:prstGeom>
        </p:spPr>
        <p:txBody>
          <a:bodyPr wrap="square" lIns="0" tIns="0" rIns="0" bIns="0" rtlCol="0" anchor="t">
            <a:spAutoFit/>
          </a:bodyPr>
          <a:lstStyle/>
          <a:p>
            <a:r>
              <a:rPr lang="zh-TW" altLang="zh-TW" sz="8800" b="1" dirty="0">
                <a:latin typeface="標楷體" panose="03000509000000000000" pitchFamily="65" charset="-120"/>
                <a:ea typeface="標楷體" panose="03000509000000000000" pitchFamily="65" charset="-120"/>
              </a:rPr>
              <a:t>教會處理性騷擾案件的依據：</a:t>
            </a:r>
          </a:p>
        </p:txBody>
      </p:sp>
      <p:sp>
        <p:nvSpPr>
          <p:cNvPr id="14" name="AutoShape 7"/>
          <p:cNvSpPr/>
          <p:nvPr/>
        </p:nvSpPr>
        <p:spPr>
          <a:xfrm>
            <a:off x="10044" y="2600593"/>
            <a:ext cx="16480071" cy="0"/>
          </a:xfrm>
          <a:prstGeom prst="line">
            <a:avLst/>
          </a:prstGeom>
          <a:ln w="25400" cap="rnd">
            <a:solidFill>
              <a:srgbClr val="181A19"/>
            </a:solidFill>
            <a:prstDash val="solid"/>
            <a:headEnd type="none" w="sm" len="sm"/>
            <a:tailEnd type="none" w="sm" len="sm"/>
          </a:ln>
        </p:spPr>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5448300"/>
            <a:ext cx="5943600" cy="5237797"/>
          </a:xfrm>
          <a:prstGeom prst="rect">
            <a:avLst/>
          </a:prstGeom>
        </p:spPr>
      </p:pic>
    </p:spTree>
    <p:extLst>
      <p:ext uri="{BB962C8B-B14F-4D97-AF65-F5344CB8AC3E}">
        <p14:creationId xmlns:p14="http://schemas.microsoft.com/office/powerpoint/2010/main" val="2938555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C9B71">
            <a:alpha val="64000"/>
          </a:srgbClr>
        </a:solidFill>
        <a:effectLst/>
      </p:bgPr>
    </p:bg>
    <p:spTree>
      <p:nvGrpSpPr>
        <p:cNvPr id="1" name=""/>
        <p:cNvGrpSpPr/>
        <p:nvPr/>
      </p:nvGrpSpPr>
      <p:grpSpPr>
        <a:xfrm>
          <a:off x="0" y="0"/>
          <a:ext cx="0" cy="0"/>
          <a:chOff x="0" y="0"/>
          <a:chExt cx="0" cy="0"/>
        </a:xfrm>
      </p:grpSpPr>
      <p:sp>
        <p:nvSpPr>
          <p:cNvPr id="3" name="TextBox 3"/>
          <p:cNvSpPr txBox="1"/>
          <p:nvPr/>
        </p:nvSpPr>
        <p:spPr>
          <a:xfrm>
            <a:off x="3352800" y="2962359"/>
            <a:ext cx="1374266" cy="615553"/>
          </a:xfrm>
          <a:prstGeom prst="rect">
            <a:avLst/>
          </a:prstGeom>
        </p:spPr>
        <p:txBody>
          <a:bodyPr wrap="square" lIns="0" tIns="0" rIns="0" bIns="0" rtlCol="0" anchor="t">
            <a:spAutoFit/>
          </a:bodyPr>
          <a:lstStyle/>
          <a:p>
            <a:pPr algn="ctr">
              <a:lnSpc>
                <a:spcPts val="4799"/>
              </a:lnSpc>
            </a:pPr>
            <a:r>
              <a:rPr lang="en-US" sz="3999" dirty="0">
                <a:solidFill>
                  <a:srgbClr val="181A19"/>
                </a:solidFill>
                <a:latin typeface="DM Sans Bold"/>
              </a:rPr>
              <a:t>1</a:t>
            </a:r>
          </a:p>
        </p:txBody>
      </p:sp>
      <p:sp>
        <p:nvSpPr>
          <p:cNvPr id="4" name="TextBox 4"/>
          <p:cNvSpPr txBox="1"/>
          <p:nvPr/>
        </p:nvSpPr>
        <p:spPr>
          <a:xfrm>
            <a:off x="5181600" y="1514697"/>
            <a:ext cx="12134610" cy="3323987"/>
          </a:xfrm>
          <a:prstGeom prst="rect">
            <a:avLst/>
          </a:prstGeom>
        </p:spPr>
        <p:txBody>
          <a:bodyPr wrap="square" lIns="0" tIns="0" rIns="0" bIns="0" rtlCol="0" anchor="t">
            <a:spAutoFit/>
          </a:bodyPr>
          <a:lstStyle/>
          <a:p>
            <a:r>
              <a:rPr lang="zh-TW" altLang="zh-TW" sz="5400" dirty="0">
                <a:latin typeface="標楷體" panose="03000509000000000000" pitchFamily="65" charset="-120"/>
                <a:ea typeface="標楷體" panose="03000509000000000000" pitchFamily="65" charset="-120"/>
              </a:rPr>
              <a:t>信仰上：「上帝賜給人有尊嚴、才能以及鄉士，使人有份於祂的創造，負責任與祂一起管理世界。」</a:t>
            </a:r>
            <a:r>
              <a:rPr lang="en-US" altLang="zh-TW" sz="5400" dirty="0">
                <a:latin typeface="標楷體" panose="03000509000000000000" pitchFamily="65" charset="-120"/>
                <a:ea typeface="標楷體" panose="03000509000000000000" pitchFamily="65" charset="-120"/>
              </a:rPr>
              <a:t>~</a:t>
            </a:r>
            <a:r>
              <a:rPr lang="zh-TW" altLang="zh-TW" sz="5400" dirty="0">
                <a:latin typeface="標楷體" panose="03000509000000000000" pitchFamily="65" charset="-120"/>
                <a:ea typeface="標楷體" panose="03000509000000000000" pitchFamily="65" charset="-120"/>
              </a:rPr>
              <a:t>＜台灣基督長老教會信仰告白＞</a:t>
            </a:r>
            <a:endParaRPr lang="en-US" sz="5400" dirty="0">
              <a:solidFill>
                <a:srgbClr val="181A19"/>
              </a:solidFill>
              <a:latin typeface="標楷體" panose="03000509000000000000" pitchFamily="65" charset="-120"/>
              <a:ea typeface="標楷體" panose="03000509000000000000" pitchFamily="65" charset="-120"/>
            </a:endParaRPr>
          </a:p>
        </p:txBody>
      </p:sp>
      <p:sp>
        <p:nvSpPr>
          <p:cNvPr id="5" name="AutoShape 5"/>
          <p:cNvSpPr/>
          <p:nvPr/>
        </p:nvSpPr>
        <p:spPr>
          <a:xfrm rot="5882">
            <a:off x="4498456" y="5006918"/>
            <a:ext cx="13230343" cy="0"/>
          </a:xfrm>
          <a:prstGeom prst="line">
            <a:avLst/>
          </a:prstGeom>
          <a:ln w="19050" cap="rnd">
            <a:solidFill>
              <a:srgbClr val="181A19"/>
            </a:solidFill>
            <a:prstDash val="solid"/>
            <a:headEnd type="none" w="sm" len="sm"/>
            <a:tailEnd type="none" w="sm" len="sm"/>
          </a:ln>
        </p:spPr>
      </p:sp>
      <p:sp>
        <p:nvSpPr>
          <p:cNvPr id="14" name="TextBox 14"/>
          <p:cNvSpPr txBox="1"/>
          <p:nvPr/>
        </p:nvSpPr>
        <p:spPr>
          <a:xfrm>
            <a:off x="3352800" y="6743700"/>
            <a:ext cx="1374266" cy="615553"/>
          </a:xfrm>
          <a:prstGeom prst="rect">
            <a:avLst/>
          </a:prstGeom>
        </p:spPr>
        <p:txBody>
          <a:bodyPr wrap="square" lIns="0" tIns="0" rIns="0" bIns="0" rtlCol="0" anchor="t">
            <a:spAutoFit/>
          </a:bodyPr>
          <a:lstStyle/>
          <a:p>
            <a:pPr algn="ctr">
              <a:lnSpc>
                <a:spcPts val="4799"/>
              </a:lnSpc>
            </a:pPr>
            <a:r>
              <a:rPr lang="en-US" sz="3999" dirty="0">
                <a:solidFill>
                  <a:srgbClr val="181A19"/>
                </a:solidFill>
                <a:latin typeface="DM Sans Bold"/>
              </a:rPr>
              <a:t>2</a:t>
            </a:r>
          </a:p>
        </p:txBody>
      </p:sp>
      <p:sp>
        <p:nvSpPr>
          <p:cNvPr id="15" name="TextBox 15"/>
          <p:cNvSpPr txBox="1"/>
          <p:nvPr/>
        </p:nvSpPr>
        <p:spPr>
          <a:xfrm>
            <a:off x="4876800" y="5680928"/>
            <a:ext cx="11789163" cy="2492990"/>
          </a:xfrm>
          <a:prstGeom prst="rect">
            <a:avLst/>
          </a:prstGeom>
        </p:spPr>
        <p:txBody>
          <a:bodyPr wrap="square" lIns="0" tIns="0" rIns="0" bIns="0" rtlCol="0" anchor="t">
            <a:spAutoFit/>
          </a:bodyPr>
          <a:lstStyle/>
          <a:p>
            <a:r>
              <a:rPr lang="zh-TW" altLang="zh-TW" sz="5400" dirty="0">
                <a:latin typeface="標楷體" panose="03000509000000000000" pitchFamily="65" charset="-120"/>
                <a:ea typeface="標楷體" panose="03000509000000000000" pitchFamily="65" charset="-120"/>
              </a:rPr>
              <a:t>聖經上：祢的國是以正義公道為根基，祢所做的一切都是信實慈愛。</a:t>
            </a:r>
            <a:endParaRPr lang="en-US" altLang="zh-TW" sz="5400" dirty="0">
              <a:latin typeface="標楷體" panose="03000509000000000000" pitchFamily="65" charset="-120"/>
              <a:ea typeface="標楷體" panose="03000509000000000000" pitchFamily="65" charset="-120"/>
            </a:endParaRPr>
          </a:p>
          <a:p>
            <a:r>
              <a:rPr lang="zh-TW" altLang="zh-TW" sz="5400" dirty="0">
                <a:latin typeface="標楷體" panose="03000509000000000000" pitchFamily="65" charset="-120"/>
                <a:ea typeface="標楷體" panose="03000509000000000000" pitchFamily="65" charset="-120"/>
              </a:rPr>
              <a:t>（詩八十九：</a:t>
            </a:r>
            <a:r>
              <a:rPr lang="en-US" altLang="zh-TW" sz="5400" dirty="0">
                <a:latin typeface="標楷體" panose="03000509000000000000" pitchFamily="65" charset="-120"/>
                <a:ea typeface="標楷體" panose="03000509000000000000" pitchFamily="65" charset="-120"/>
              </a:rPr>
              <a:t>14)</a:t>
            </a:r>
            <a:endParaRPr lang="en-US" sz="5400" dirty="0">
              <a:solidFill>
                <a:srgbClr val="181A19"/>
              </a:solidFill>
              <a:latin typeface="標楷體" panose="03000509000000000000" pitchFamily="65" charset="-120"/>
              <a:ea typeface="標楷體" panose="03000509000000000000" pitchFamily="65" charset="-120"/>
            </a:endParaRPr>
          </a:p>
        </p:txBody>
      </p:sp>
      <p:sp>
        <p:nvSpPr>
          <p:cNvPr id="16" name="AutoShape 16"/>
          <p:cNvSpPr/>
          <p:nvPr/>
        </p:nvSpPr>
        <p:spPr>
          <a:xfrm rot="5882">
            <a:off x="4343390" y="8660018"/>
            <a:ext cx="13230343" cy="0"/>
          </a:xfrm>
          <a:prstGeom prst="line">
            <a:avLst/>
          </a:prstGeom>
          <a:ln w="25400" cap="rnd">
            <a:solidFill>
              <a:srgbClr val="181A19"/>
            </a:solidFill>
            <a:prstDash val="solid"/>
            <a:headEnd type="none" w="sm" len="sm"/>
            <a:tailEnd type="none" w="sm" len="sm"/>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4"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C9B71">
            <a:alpha val="64000"/>
          </a:srgbClr>
        </a:solidFill>
        <a:effectLst/>
      </p:bgPr>
    </p:bg>
    <p:spTree>
      <p:nvGrpSpPr>
        <p:cNvPr id="1" name=""/>
        <p:cNvGrpSpPr/>
        <p:nvPr/>
      </p:nvGrpSpPr>
      <p:grpSpPr>
        <a:xfrm>
          <a:off x="0" y="0"/>
          <a:ext cx="0" cy="0"/>
          <a:chOff x="0" y="0"/>
          <a:chExt cx="0" cy="0"/>
        </a:xfrm>
      </p:grpSpPr>
      <p:sp>
        <p:nvSpPr>
          <p:cNvPr id="3" name="TextBox 3"/>
          <p:cNvSpPr txBox="1"/>
          <p:nvPr/>
        </p:nvSpPr>
        <p:spPr>
          <a:xfrm>
            <a:off x="3124200" y="3326130"/>
            <a:ext cx="1374266" cy="615553"/>
          </a:xfrm>
          <a:prstGeom prst="rect">
            <a:avLst/>
          </a:prstGeom>
        </p:spPr>
        <p:txBody>
          <a:bodyPr wrap="square" lIns="0" tIns="0" rIns="0" bIns="0" rtlCol="0" anchor="t">
            <a:spAutoFit/>
          </a:bodyPr>
          <a:lstStyle/>
          <a:p>
            <a:pPr algn="ctr">
              <a:lnSpc>
                <a:spcPts val="4799"/>
              </a:lnSpc>
            </a:pPr>
            <a:r>
              <a:rPr lang="en-US" altLang="zh-TW" sz="3999" dirty="0">
                <a:solidFill>
                  <a:srgbClr val="181A19"/>
                </a:solidFill>
                <a:latin typeface="DM Sans Bold"/>
              </a:rPr>
              <a:t>3</a:t>
            </a:r>
          </a:p>
        </p:txBody>
      </p:sp>
      <p:sp>
        <p:nvSpPr>
          <p:cNvPr id="4" name="TextBox 4"/>
          <p:cNvSpPr txBox="1"/>
          <p:nvPr/>
        </p:nvSpPr>
        <p:spPr>
          <a:xfrm>
            <a:off x="4553190" y="1971913"/>
            <a:ext cx="12896610" cy="3323987"/>
          </a:xfrm>
          <a:prstGeom prst="rect">
            <a:avLst/>
          </a:prstGeom>
        </p:spPr>
        <p:txBody>
          <a:bodyPr wrap="square" lIns="0" tIns="0" rIns="0" bIns="0" rtlCol="0" anchor="t">
            <a:spAutoFit/>
          </a:bodyPr>
          <a:lstStyle/>
          <a:p>
            <a:pPr lvl="0"/>
            <a:r>
              <a:rPr lang="zh-TW" altLang="zh-TW" sz="5400" dirty="0">
                <a:ea typeface="標楷體" panose="03000509000000000000" pitchFamily="65" charset="-120"/>
              </a:rPr>
              <a:t>法律上：根據性別工作平等法、性騷擾防治法。</a:t>
            </a:r>
          </a:p>
          <a:p>
            <a:r>
              <a:rPr lang="zh-TW" altLang="zh-TW" sz="5400" dirty="0">
                <a:ea typeface="標楷體" panose="03000509000000000000" pitchFamily="65" charset="-120"/>
              </a:rPr>
              <a:t>性別工作平等法：</a:t>
            </a:r>
            <a:r>
              <a:rPr lang="en-US" altLang="zh-TW" sz="5400" dirty="0">
                <a:ea typeface="標楷體" panose="03000509000000000000" pitchFamily="65" charset="-120"/>
              </a:rPr>
              <a:t>https://reurl.cc/ygQAD6</a:t>
            </a:r>
            <a:endParaRPr lang="zh-TW" altLang="zh-TW" sz="5400" dirty="0">
              <a:ea typeface="標楷體" panose="03000509000000000000" pitchFamily="65" charset="-120"/>
            </a:endParaRPr>
          </a:p>
          <a:p>
            <a:r>
              <a:rPr lang="zh-TW" altLang="zh-TW" sz="5400" dirty="0">
                <a:ea typeface="標楷體" panose="03000509000000000000" pitchFamily="65" charset="-120"/>
              </a:rPr>
              <a:t>性騷擾防治法：</a:t>
            </a:r>
            <a:r>
              <a:rPr lang="en-US" altLang="zh-TW" sz="5400" dirty="0">
                <a:ea typeface="標楷體" panose="03000509000000000000" pitchFamily="65" charset="-120"/>
              </a:rPr>
              <a:t>https://reurl.cc/MdbGdn</a:t>
            </a:r>
            <a:endParaRPr lang="en-US" sz="5400" dirty="0">
              <a:solidFill>
                <a:srgbClr val="181A19"/>
              </a:solidFill>
              <a:ea typeface="標楷體" panose="03000509000000000000" pitchFamily="65" charset="-120"/>
            </a:endParaRPr>
          </a:p>
        </p:txBody>
      </p:sp>
      <p:sp>
        <p:nvSpPr>
          <p:cNvPr id="5" name="AutoShape 5"/>
          <p:cNvSpPr/>
          <p:nvPr/>
        </p:nvSpPr>
        <p:spPr>
          <a:xfrm rot="5882">
            <a:off x="3657605" y="5383419"/>
            <a:ext cx="13230343" cy="0"/>
          </a:xfrm>
          <a:prstGeom prst="line">
            <a:avLst/>
          </a:prstGeom>
          <a:ln w="19050" cap="rnd">
            <a:solidFill>
              <a:srgbClr val="181A19"/>
            </a:solidFill>
            <a:prstDash val="solid"/>
            <a:headEnd type="none" w="sm" len="sm"/>
            <a:tailEnd type="none" w="sm" len="sm"/>
          </a:ln>
        </p:spPr>
      </p:sp>
      <p:sp>
        <p:nvSpPr>
          <p:cNvPr id="14" name="TextBox 14"/>
          <p:cNvSpPr txBox="1"/>
          <p:nvPr/>
        </p:nvSpPr>
        <p:spPr>
          <a:xfrm>
            <a:off x="3124200" y="7094429"/>
            <a:ext cx="1374266" cy="615553"/>
          </a:xfrm>
          <a:prstGeom prst="rect">
            <a:avLst/>
          </a:prstGeom>
        </p:spPr>
        <p:txBody>
          <a:bodyPr wrap="square" lIns="0" tIns="0" rIns="0" bIns="0" rtlCol="0" anchor="t">
            <a:spAutoFit/>
          </a:bodyPr>
          <a:lstStyle/>
          <a:p>
            <a:pPr algn="ctr">
              <a:lnSpc>
                <a:spcPts val="4799"/>
              </a:lnSpc>
            </a:pPr>
            <a:r>
              <a:rPr lang="en-US" altLang="zh-TW" sz="3999" dirty="0">
                <a:solidFill>
                  <a:srgbClr val="181A19"/>
                </a:solidFill>
                <a:latin typeface="DM Sans Bold"/>
              </a:rPr>
              <a:t>4</a:t>
            </a:r>
          </a:p>
        </p:txBody>
      </p:sp>
      <p:sp>
        <p:nvSpPr>
          <p:cNvPr id="15" name="TextBox 15"/>
          <p:cNvSpPr txBox="1"/>
          <p:nvPr/>
        </p:nvSpPr>
        <p:spPr>
          <a:xfrm>
            <a:off x="4593836" y="6155710"/>
            <a:ext cx="11789163" cy="2492990"/>
          </a:xfrm>
          <a:prstGeom prst="rect">
            <a:avLst/>
          </a:prstGeom>
        </p:spPr>
        <p:txBody>
          <a:bodyPr wrap="square" lIns="0" tIns="0" rIns="0" bIns="0" rtlCol="0" anchor="t">
            <a:spAutoFit/>
          </a:bodyPr>
          <a:lstStyle/>
          <a:p>
            <a:pPr lvl="0"/>
            <a:r>
              <a:rPr lang="zh-TW" altLang="zh-TW" sz="5400" dirty="0">
                <a:ea typeface="標楷體" panose="03000509000000000000" pitchFamily="65" charset="-120"/>
              </a:rPr>
              <a:t>教會行政條例上：台灣基督長老教會性騷擾防治措施、申訴及懲戒辦法。</a:t>
            </a:r>
          </a:p>
          <a:p>
            <a:r>
              <a:rPr lang="zh-TW" altLang="zh-TW" sz="5400" dirty="0">
                <a:ea typeface="標楷體" panose="03000509000000000000" pitchFamily="65" charset="-120"/>
              </a:rPr>
              <a:t>（網址：</a:t>
            </a:r>
            <a:r>
              <a:rPr lang="en-US" altLang="zh-TW" sz="5400" dirty="0">
                <a:ea typeface="標楷體" panose="03000509000000000000" pitchFamily="65" charset="-120"/>
              </a:rPr>
              <a:t>http://gender.pct.org.tw/</a:t>
            </a:r>
            <a:r>
              <a:rPr lang="zh-TW" altLang="zh-TW" sz="5400" dirty="0">
                <a:ea typeface="標楷體" panose="03000509000000000000" pitchFamily="65" charset="-120"/>
              </a:rPr>
              <a:t>）</a:t>
            </a:r>
            <a:endParaRPr lang="en-US" sz="5400" dirty="0">
              <a:solidFill>
                <a:srgbClr val="181A19"/>
              </a:solidFill>
              <a:ea typeface="標楷體" panose="03000509000000000000" pitchFamily="65" charset="-120"/>
            </a:endParaRPr>
          </a:p>
        </p:txBody>
      </p:sp>
      <p:sp>
        <p:nvSpPr>
          <p:cNvPr id="16" name="AutoShape 16"/>
          <p:cNvSpPr/>
          <p:nvPr/>
        </p:nvSpPr>
        <p:spPr>
          <a:xfrm rot="5882">
            <a:off x="3657603" y="8865981"/>
            <a:ext cx="13230343" cy="0"/>
          </a:xfrm>
          <a:prstGeom prst="line">
            <a:avLst/>
          </a:prstGeom>
          <a:ln w="25400" cap="rnd">
            <a:solidFill>
              <a:srgbClr val="181A19"/>
            </a:solidFill>
            <a:prstDash val="solid"/>
            <a:headEnd type="none" w="sm" len="sm"/>
            <a:tailEnd type="none" w="sm" len="sm"/>
          </a:ln>
        </p:spPr>
      </p:sp>
    </p:spTree>
    <p:extLst>
      <p:ext uri="{BB962C8B-B14F-4D97-AF65-F5344CB8AC3E}">
        <p14:creationId xmlns:p14="http://schemas.microsoft.com/office/powerpoint/2010/main" val="252640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C9B71">
            <a:alpha val="64000"/>
          </a:srgbClr>
        </a:solidFill>
        <a:effectLst/>
      </p:bgPr>
    </p:bg>
    <p:spTree>
      <p:nvGrpSpPr>
        <p:cNvPr id="1" name=""/>
        <p:cNvGrpSpPr/>
        <p:nvPr/>
      </p:nvGrpSpPr>
      <p:grpSpPr>
        <a:xfrm>
          <a:off x="0" y="0"/>
          <a:ext cx="0" cy="0"/>
          <a:chOff x="0" y="0"/>
          <a:chExt cx="0" cy="0"/>
        </a:xfrm>
      </p:grpSpPr>
      <p:sp>
        <p:nvSpPr>
          <p:cNvPr id="3" name="TextBox 3"/>
          <p:cNvSpPr txBox="1"/>
          <p:nvPr/>
        </p:nvSpPr>
        <p:spPr>
          <a:xfrm>
            <a:off x="3657600" y="3990320"/>
            <a:ext cx="1374266" cy="615553"/>
          </a:xfrm>
          <a:prstGeom prst="rect">
            <a:avLst/>
          </a:prstGeom>
        </p:spPr>
        <p:txBody>
          <a:bodyPr wrap="square" lIns="0" tIns="0" rIns="0" bIns="0" rtlCol="0" anchor="t">
            <a:spAutoFit/>
          </a:bodyPr>
          <a:lstStyle/>
          <a:p>
            <a:pPr algn="ctr">
              <a:lnSpc>
                <a:spcPts val="4799"/>
              </a:lnSpc>
            </a:pPr>
            <a:r>
              <a:rPr lang="en-US" altLang="zh-TW" sz="3999" dirty="0">
                <a:solidFill>
                  <a:srgbClr val="181A19"/>
                </a:solidFill>
                <a:latin typeface="DM Sans Bold"/>
              </a:rPr>
              <a:t>5</a:t>
            </a:r>
          </a:p>
        </p:txBody>
      </p:sp>
      <p:sp>
        <p:nvSpPr>
          <p:cNvPr id="4" name="TextBox 4"/>
          <p:cNvSpPr txBox="1"/>
          <p:nvPr/>
        </p:nvSpPr>
        <p:spPr>
          <a:xfrm>
            <a:off x="5086590" y="3467100"/>
            <a:ext cx="11829809" cy="1661993"/>
          </a:xfrm>
          <a:prstGeom prst="rect">
            <a:avLst/>
          </a:prstGeom>
        </p:spPr>
        <p:txBody>
          <a:bodyPr wrap="square" lIns="0" tIns="0" rIns="0" bIns="0" rtlCol="0" anchor="t">
            <a:spAutoFit/>
          </a:bodyPr>
          <a:lstStyle/>
          <a:p>
            <a:pPr lvl="0"/>
            <a:r>
              <a:rPr lang="zh-TW" altLang="zh-TW" sz="5400" dirty="0">
                <a:latin typeface="標楷體" panose="03000509000000000000" pitchFamily="65" charset="-120"/>
                <a:ea typeface="標楷體" panose="03000509000000000000" pitchFamily="65" charset="-120"/>
              </a:rPr>
              <a:t>主責單位：性別公義委員會、</a:t>
            </a:r>
            <a:endParaRPr lang="en-US" altLang="zh-TW" sz="5400" dirty="0">
              <a:latin typeface="標楷體" panose="03000509000000000000" pitchFamily="65" charset="-120"/>
              <a:ea typeface="標楷體" panose="03000509000000000000" pitchFamily="65" charset="-120"/>
            </a:endParaRPr>
          </a:p>
          <a:p>
            <a:pPr lvl="0"/>
            <a:r>
              <a:rPr lang="en-US" altLang="zh-TW" sz="5400" dirty="0">
                <a:latin typeface="標楷體" panose="03000509000000000000" pitchFamily="65" charset="-120"/>
                <a:ea typeface="標楷體" panose="03000509000000000000" pitchFamily="65" charset="-120"/>
              </a:rPr>
              <a:t>				</a:t>
            </a:r>
            <a:r>
              <a:rPr lang="zh-TW" altLang="zh-TW" sz="5400" dirty="0">
                <a:latin typeface="標楷體" panose="03000509000000000000" pitchFamily="65" charset="-120"/>
                <a:ea typeface="標楷體" panose="03000509000000000000" pitchFamily="65" charset="-120"/>
              </a:rPr>
              <a:t>中會性別公義部</a:t>
            </a:r>
            <a:endParaRPr lang="en-US" sz="5400" dirty="0">
              <a:solidFill>
                <a:srgbClr val="181A19"/>
              </a:solidFill>
              <a:latin typeface="標楷體" panose="03000509000000000000" pitchFamily="65" charset="-120"/>
              <a:ea typeface="標楷體" panose="03000509000000000000" pitchFamily="65" charset="-120"/>
            </a:endParaRPr>
          </a:p>
        </p:txBody>
      </p:sp>
      <p:sp>
        <p:nvSpPr>
          <p:cNvPr id="5" name="AutoShape 5"/>
          <p:cNvSpPr/>
          <p:nvPr/>
        </p:nvSpPr>
        <p:spPr>
          <a:xfrm rot="5882">
            <a:off x="4191005" y="5383419"/>
            <a:ext cx="13230343" cy="0"/>
          </a:xfrm>
          <a:prstGeom prst="line">
            <a:avLst/>
          </a:prstGeom>
          <a:ln w="19050" cap="rnd">
            <a:solidFill>
              <a:srgbClr val="181A19"/>
            </a:solidFill>
            <a:prstDash val="solid"/>
            <a:headEnd type="none" w="sm" len="sm"/>
            <a:tailEnd type="none" w="sm" len="sm"/>
          </a:ln>
        </p:spPr>
      </p:sp>
      <p:sp>
        <p:nvSpPr>
          <p:cNvPr id="14" name="TextBox 14"/>
          <p:cNvSpPr txBox="1"/>
          <p:nvPr/>
        </p:nvSpPr>
        <p:spPr>
          <a:xfrm>
            <a:off x="3657600" y="7495520"/>
            <a:ext cx="1374266" cy="615553"/>
          </a:xfrm>
          <a:prstGeom prst="rect">
            <a:avLst/>
          </a:prstGeom>
        </p:spPr>
        <p:txBody>
          <a:bodyPr wrap="square" lIns="0" tIns="0" rIns="0" bIns="0" rtlCol="0" anchor="t">
            <a:spAutoFit/>
          </a:bodyPr>
          <a:lstStyle/>
          <a:p>
            <a:pPr algn="ctr">
              <a:lnSpc>
                <a:spcPts val="4799"/>
              </a:lnSpc>
            </a:pPr>
            <a:r>
              <a:rPr lang="en-US" altLang="zh-TW" sz="3999" dirty="0">
                <a:solidFill>
                  <a:srgbClr val="181A19"/>
                </a:solidFill>
                <a:latin typeface="DM Sans Bold"/>
              </a:rPr>
              <a:t>6</a:t>
            </a:r>
          </a:p>
        </p:txBody>
      </p:sp>
      <p:sp>
        <p:nvSpPr>
          <p:cNvPr id="15" name="TextBox 15"/>
          <p:cNvSpPr txBox="1"/>
          <p:nvPr/>
        </p:nvSpPr>
        <p:spPr>
          <a:xfrm>
            <a:off x="5012816" y="6249025"/>
            <a:ext cx="11789163" cy="2492990"/>
          </a:xfrm>
          <a:prstGeom prst="rect">
            <a:avLst/>
          </a:prstGeom>
        </p:spPr>
        <p:txBody>
          <a:bodyPr wrap="square" lIns="0" tIns="0" rIns="0" bIns="0" rtlCol="0" anchor="t">
            <a:spAutoFit/>
          </a:bodyPr>
          <a:lstStyle/>
          <a:p>
            <a:pPr lvl="0"/>
            <a:r>
              <a:rPr lang="zh-TW" altLang="zh-TW" sz="5400" dirty="0">
                <a:latin typeface="標楷體" panose="03000509000000000000" pitchFamily="65" charset="-120"/>
                <a:ea typeface="標楷體" panose="03000509000000000000" pitchFamily="65" charset="-120"/>
              </a:rPr>
              <a:t>具體作法：</a:t>
            </a:r>
            <a:endParaRPr lang="en-US" altLang="zh-TW" sz="5400" dirty="0">
              <a:latin typeface="標楷體" panose="03000509000000000000" pitchFamily="65" charset="-120"/>
              <a:ea typeface="標楷體" panose="03000509000000000000" pitchFamily="65" charset="-120"/>
            </a:endParaRPr>
          </a:p>
          <a:p>
            <a:pPr lvl="0"/>
            <a:r>
              <a:rPr lang="zh-TW" altLang="zh-TW" sz="5400" dirty="0">
                <a:latin typeface="標楷體" panose="03000509000000000000" pitchFamily="65" charset="-120"/>
                <a:ea typeface="標楷體" panose="03000509000000000000" pitchFamily="65" charset="-120"/>
              </a:rPr>
              <a:t>設置「性騷擾申訴處理委員會」受理申訴案件。</a:t>
            </a:r>
            <a:endParaRPr lang="en-US" sz="5400" dirty="0">
              <a:solidFill>
                <a:srgbClr val="181A19"/>
              </a:solidFill>
              <a:latin typeface="標楷體" panose="03000509000000000000" pitchFamily="65" charset="-120"/>
              <a:ea typeface="標楷體" panose="03000509000000000000" pitchFamily="65" charset="-120"/>
            </a:endParaRPr>
          </a:p>
        </p:txBody>
      </p:sp>
      <p:sp>
        <p:nvSpPr>
          <p:cNvPr id="16" name="AutoShape 16"/>
          <p:cNvSpPr/>
          <p:nvPr/>
        </p:nvSpPr>
        <p:spPr>
          <a:xfrm rot="5882">
            <a:off x="4191003" y="8865981"/>
            <a:ext cx="13230343" cy="0"/>
          </a:xfrm>
          <a:prstGeom prst="line">
            <a:avLst/>
          </a:prstGeom>
          <a:ln w="25400" cap="rnd">
            <a:solidFill>
              <a:srgbClr val="181A19"/>
            </a:solidFill>
            <a:prstDash val="solid"/>
            <a:headEnd type="none" w="sm" len="sm"/>
            <a:tailEnd type="none" w="sm" len="sm"/>
          </a:ln>
        </p:spPr>
      </p:sp>
    </p:spTree>
    <p:extLst>
      <p:ext uri="{BB962C8B-B14F-4D97-AF65-F5344CB8AC3E}">
        <p14:creationId xmlns:p14="http://schemas.microsoft.com/office/powerpoint/2010/main" val="177241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4"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EC870"/>
        </a:solidFill>
        <a:effectLst/>
      </p:bgPr>
    </p:bg>
    <p:spTree>
      <p:nvGrpSpPr>
        <p:cNvPr id="1" name=""/>
        <p:cNvGrpSpPr/>
        <p:nvPr/>
      </p:nvGrpSpPr>
      <p:grpSpPr>
        <a:xfrm>
          <a:off x="0" y="0"/>
          <a:ext cx="0" cy="0"/>
          <a:chOff x="0" y="0"/>
          <a:chExt cx="0" cy="0"/>
        </a:xfrm>
      </p:grpSpPr>
      <p:sp>
        <p:nvSpPr>
          <p:cNvPr id="3" name="TextBox 3"/>
          <p:cNvSpPr txBox="1"/>
          <p:nvPr/>
        </p:nvSpPr>
        <p:spPr>
          <a:xfrm>
            <a:off x="533400" y="1145919"/>
            <a:ext cx="16383000" cy="2708434"/>
          </a:xfrm>
          <a:prstGeom prst="rect">
            <a:avLst/>
          </a:prstGeom>
        </p:spPr>
        <p:txBody>
          <a:bodyPr wrap="square" lIns="0" tIns="0" rIns="0" bIns="0" rtlCol="0" anchor="t">
            <a:spAutoFit/>
          </a:bodyPr>
          <a:lstStyle/>
          <a:p>
            <a:r>
              <a:rPr lang="zh-TW" altLang="zh-TW" sz="8800" b="1" dirty="0">
                <a:latin typeface="標楷體" panose="03000509000000000000" pitchFamily="65" charset="-120"/>
                <a:ea typeface="標楷體" panose="03000509000000000000" pitchFamily="65" charset="-120"/>
              </a:rPr>
              <a:t>如果發生性騷擾，</a:t>
            </a:r>
            <a:r>
              <a:rPr lang="en-US" altLang="zh-TW" sz="8800" b="1" dirty="0">
                <a:latin typeface="標楷體" panose="03000509000000000000" pitchFamily="65" charset="-120"/>
                <a:ea typeface="標楷體" panose="03000509000000000000" pitchFamily="65" charset="-120"/>
              </a:rPr>
              <a:t>	</a:t>
            </a:r>
          </a:p>
          <a:p>
            <a:r>
              <a:rPr lang="zh-TW" altLang="zh-TW" sz="8800" b="1" dirty="0">
                <a:latin typeface="標楷體" panose="03000509000000000000" pitchFamily="65" charset="-120"/>
                <a:ea typeface="標楷體" panose="03000509000000000000" pitchFamily="65" charset="-120"/>
              </a:rPr>
              <a:t>你（妳）可以這麼做：</a:t>
            </a:r>
          </a:p>
        </p:txBody>
      </p:sp>
      <p:sp>
        <p:nvSpPr>
          <p:cNvPr id="14" name="AutoShape 7"/>
          <p:cNvSpPr/>
          <p:nvPr/>
        </p:nvSpPr>
        <p:spPr>
          <a:xfrm>
            <a:off x="10044" y="3924300"/>
            <a:ext cx="16480071" cy="0"/>
          </a:xfrm>
          <a:prstGeom prst="line">
            <a:avLst/>
          </a:prstGeom>
          <a:ln w="25400" cap="rnd">
            <a:solidFill>
              <a:srgbClr val="181A19"/>
            </a:solidFill>
            <a:prstDash val="solid"/>
            <a:headEnd type="none" w="sm" len="sm"/>
            <a:tailEnd type="none" w="sm" len="sm"/>
          </a:ln>
        </p:spPr>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5448300"/>
            <a:ext cx="5943600" cy="5237797"/>
          </a:xfrm>
          <a:prstGeom prst="rect">
            <a:avLst/>
          </a:prstGeom>
        </p:spPr>
      </p:pic>
    </p:spTree>
    <p:extLst>
      <p:ext uri="{BB962C8B-B14F-4D97-AF65-F5344CB8AC3E}">
        <p14:creationId xmlns:p14="http://schemas.microsoft.com/office/powerpoint/2010/main" val="37558524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EC870"/>
        </a:solidFill>
        <a:effectLst/>
      </p:bgPr>
    </p:bg>
    <p:spTree>
      <p:nvGrpSpPr>
        <p:cNvPr id="1" name=""/>
        <p:cNvGrpSpPr/>
        <p:nvPr/>
      </p:nvGrpSpPr>
      <p:grpSpPr>
        <a:xfrm>
          <a:off x="0" y="0"/>
          <a:ext cx="0" cy="0"/>
          <a:chOff x="0" y="0"/>
          <a:chExt cx="0" cy="0"/>
        </a:xfrm>
      </p:grpSpPr>
      <p:sp>
        <p:nvSpPr>
          <p:cNvPr id="6" name="TextBox 6"/>
          <p:cNvSpPr txBox="1"/>
          <p:nvPr/>
        </p:nvSpPr>
        <p:spPr>
          <a:xfrm>
            <a:off x="1371600" y="1819513"/>
            <a:ext cx="14038811" cy="6647974"/>
          </a:xfrm>
          <a:prstGeom prst="rect">
            <a:avLst/>
          </a:prstGeom>
        </p:spPr>
        <p:txBody>
          <a:bodyPr wrap="square" lIns="0" tIns="0" rIns="0" bIns="0" rtlCol="0" anchor="t">
            <a:spAutoFit/>
          </a:bodyPr>
          <a:lstStyle/>
          <a:p>
            <a:r>
              <a:rPr lang="en-US" altLang="zh-TW" sz="5400" dirty="0">
                <a:ea typeface="標楷體" panose="03000509000000000000" pitchFamily="65" charset="-120"/>
              </a:rPr>
              <a:t>1.</a:t>
            </a:r>
            <a:r>
              <a:rPr lang="zh-TW" altLang="en-US" sz="5400" dirty="0">
                <a:latin typeface="標楷體" panose="03000509000000000000" pitchFamily="65" charset="-120"/>
                <a:ea typeface="標楷體" panose="03000509000000000000" pitchFamily="65" charset="-120"/>
              </a:rPr>
              <a:t>不要忽視或懷疑自己的感受，理直氣壯的表達自己的憤怒與害怕，阻止騷擾者繼續其騷擾行為。</a:t>
            </a:r>
          </a:p>
          <a:p>
            <a:pPr lvl="0"/>
            <a:r>
              <a:rPr lang="en-US" sz="5400" dirty="0">
                <a:solidFill>
                  <a:srgbClr val="181A19"/>
                </a:solidFill>
                <a:ea typeface="標楷體" panose="03000509000000000000" pitchFamily="65" charset="-120"/>
              </a:rPr>
              <a:t>2.</a:t>
            </a:r>
            <a:r>
              <a:rPr lang="zh-TW" altLang="zh-TW" sz="5400" dirty="0">
                <a:ea typeface="標楷體" panose="03000509000000000000" pitchFamily="65" charset="-120"/>
              </a:rPr>
              <a:t>將自己的遭遇告訴可信任的人，不僅可以避免自己被孤立、獲得情緒上支持，還可和有相同經驗或願意幫忙的朋友一起想辦法，阻止性騷擾的繼續發生。如未來欲提出申訴時，才有人證可以證明騷擾行為確實發生。</a:t>
            </a:r>
          </a:p>
        </p:txBody>
      </p:sp>
    </p:spTree>
    <p:extLst>
      <p:ext uri="{BB962C8B-B14F-4D97-AF65-F5344CB8AC3E}">
        <p14:creationId xmlns:p14="http://schemas.microsoft.com/office/powerpoint/2010/main" val="1465480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EC870"/>
        </a:solidFill>
        <a:effectLst/>
      </p:bgPr>
    </p:bg>
    <p:spTree>
      <p:nvGrpSpPr>
        <p:cNvPr id="1" name=""/>
        <p:cNvGrpSpPr/>
        <p:nvPr/>
      </p:nvGrpSpPr>
      <p:grpSpPr>
        <a:xfrm>
          <a:off x="0" y="0"/>
          <a:ext cx="0" cy="0"/>
          <a:chOff x="0" y="0"/>
          <a:chExt cx="0" cy="0"/>
        </a:xfrm>
      </p:grpSpPr>
      <p:sp>
        <p:nvSpPr>
          <p:cNvPr id="6" name="TextBox 6"/>
          <p:cNvSpPr txBox="1"/>
          <p:nvPr/>
        </p:nvSpPr>
        <p:spPr>
          <a:xfrm>
            <a:off x="1524000" y="1819513"/>
            <a:ext cx="14706600" cy="6647974"/>
          </a:xfrm>
          <a:prstGeom prst="rect">
            <a:avLst/>
          </a:prstGeom>
        </p:spPr>
        <p:txBody>
          <a:bodyPr wrap="square" lIns="0" tIns="0" rIns="0" bIns="0" rtlCol="0" anchor="t">
            <a:spAutoFit/>
          </a:bodyPr>
          <a:lstStyle/>
          <a:p>
            <a:pPr lvl="0"/>
            <a:r>
              <a:rPr lang="en-US" altLang="zh-TW" sz="5400" dirty="0">
                <a:ea typeface="標楷體" panose="03000509000000000000" pitchFamily="65" charset="-120"/>
              </a:rPr>
              <a:t>3.</a:t>
            </a:r>
            <a:r>
              <a:rPr lang="zh-TW" altLang="zh-TW" sz="5400" dirty="0">
                <a:ea typeface="標楷體" panose="03000509000000000000" pitchFamily="65" charset="-120"/>
              </a:rPr>
              <a:t>向性騷擾者直接說「不」，要求停止性騷擾及道歉並記下內容包括：</a:t>
            </a:r>
          </a:p>
          <a:p>
            <a:pPr marL="685800" lvl="0" indent="-685800">
              <a:buFont typeface="Wingdings" panose="05000000000000000000" pitchFamily="2" charset="2"/>
              <a:buChar char="p"/>
            </a:pPr>
            <a:r>
              <a:rPr lang="zh-TW" altLang="zh-TW" sz="5400" dirty="0">
                <a:ea typeface="標楷體" panose="03000509000000000000" pitchFamily="65" charset="-120"/>
              </a:rPr>
              <a:t>事件發生的過程（人、事、時、地、物）。</a:t>
            </a:r>
          </a:p>
          <a:p>
            <a:pPr marL="685800" lvl="0" indent="-685800">
              <a:buFont typeface="Wingdings" panose="05000000000000000000" pitchFamily="2" charset="2"/>
              <a:buChar char="p"/>
            </a:pPr>
            <a:r>
              <a:rPr lang="zh-TW" altLang="zh-TW" sz="5400" dirty="0">
                <a:ea typeface="標楷體" panose="03000509000000000000" pitchFamily="65" charset="-120"/>
              </a:rPr>
              <a:t>受害者對於這件事的感覺及想法。</a:t>
            </a:r>
          </a:p>
          <a:p>
            <a:pPr marL="685800" indent="-685800">
              <a:buFont typeface="Wingdings" panose="05000000000000000000" pitchFamily="2" charset="2"/>
              <a:buChar char="p"/>
            </a:pPr>
            <a:r>
              <a:rPr lang="zh-TW" altLang="zh-TW" sz="5400" dirty="0">
                <a:ea typeface="標楷體" panose="03000509000000000000" pitchFamily="65" charset="-120"/>
              </a:rPr>
              <a:t>受害者的希望，例如行為人停止騷擾行為，或道歉等。</a:t>
            </a:r>
            <a:endParaRPr lang="en-US" altLang="zh-TW" sz="5400" dirty="0">
              <a:ea typeface="標楷體" panose="03000509000000000000" pitchFamily="65" charset="-120"/>
            </a:endParaRPr>
          </a:p>
          <a:p>
            <a:endParaRPr lang="en-US" sz="5400" dirty="0">
              <a:solidFill>
                <a:srgbClr val="181A19"/>
              </a:solidFill>
              <a:ea typeface="標楷體" panose="03000509000000000000" pitchFamily="65" charset="-120"/>
            </a:endParaRPr>
          </a:p>
          <a:p>
            <a:r>
              <a:rPr lang="en-US" sz="5400" dirty="0">
                <a:solidFill>
                  <a:srgbClr val="181A19"/>
                </a:solidFill>
                <a:ea typeface="標楷體" panose="03000509000000000000" pitchFamily="65" charset="-120"/>
              </a:rPr>
              <a:t>4.</a:t>
            </a:r>
            <a:r>
              <a:rPr lang="zh-TW" altLang="zh-TW" sz="5400" dirty="0">
                <a:ea typeface="標楷體" panose="03000509000000000000" pitchFamily="65" charset="-120"/>
              </a:rPr>
              <a:t>詳實記錄每次性騷擾行為，作為申訴之用。</a:t>
            </a:r>
            <a:endParaRPr lang="en-US" sz="5400" dirty="0">
              <a:solidFill>
                <a:srgbClr val="181A19"/>
              </a:solidFill>
              <a:ea typeface="標楷體" panose="03000509000000000000" pitchFamily="65" charset="-120"/>
            </a:endParaRPr>
          </a:p>
        </p:txBody>
      </p:sp>
      <p:pic>
        <p:nvPicPr>
          <p:cNvPr id="2" name="圖片 1"/>
          <p:cNvPicPr>
            <a:picLocks noChangeAspect="1"/>
          </p:cNvPicPr>
          <p:nvPr/>
        </p:nvPicPr>
        <p:blipFill>
          <a:blip r:embed="rId2"/>
          <a:stretch>
            <a:fillRect/>
          </a:stretch>
        </p:blipFill>
        <p:spPr>
          <a:xfrm rot="1436968">
            <a:off x="14352250" y="5672129"/>
            <a:ext cx="3978620" cy="3978620"/>
          </a:xfrm>
          <a:prstGeom prst="rect">
            <a:avLst/>
          </a:prstGeom>
        </p:spPr>
      </p:pic>
    </p:spTree>
    <p:extLst>
      <p:ext uri="{BB962C8B-B14F-4D97-AF65-F5344CB8AC3E}">
        <p14:creationId xmlns:p14="http://schemas.microsoft.com/office/powerpoint/2010/main" val="249522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anim calcmode="lin" valueType="num">
                                      <p:cBhvr>
                                        <p:cTn id="1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anim calcmode="lin" valueType="num">
                                      <p:cBhvr>
                                        <p:cTn id="2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3" end="3"/>
                                            </p:txEl>
                                          </p:spTgt>
                                        </p:tgtEl>
                                        <p:attrNameLst>
                                          <p:attrName>ppt_y</p:attrName>
                                        </p:attrNameLst>
                                      </p:cBhvr>
                                      <p:tavLst>
                                        <p:tav tm="0">
                                          <p:val>
                                            <p:strVal val="#ppt_y+.1"/>
                                          </p:val>
                                        </p:tav>
                                        <p:tav tm="100000">
                                          <p:val>
                                            <p:strVal val="#ppt_y"/>
                                          </p:val>
                                        </p:tav>
                                      </p:tavLst>
                                    </p:anim>
                                  </p:childTnLst>
                                </p:cTn>
                              </p:par>
                              <p:par>
                                <p:cTn id="25" presetID="26"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80">
                                          <p:stCondLst>
                                            <p:cond delay="0"/>
                                          </p:stCondLst>
                                        </p:cTn>
                                        <p:tgtEl>
                                          <p:spTgt spid="2"/>
                                        </p:tgtEl>
                                      </p:cBhvr>
                                    </p:animEffect>
                                    <p:anim calcmode="lin" valueType="num">
                                      <p:cBhvr>
                                        <p:cTn id="2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3" dur="26">
                                          <p:stCondLst>
                                            <p:cond delay="650"/>
                                          </p:stCondLst>
                                        </p:cTn>
                                        <p:tgtEl>
                                          <p:spTgt spid="2"/>
                                        </p:tgtEl>
                                      </p:cBhvr>
                                      <p:to x="100000" y="60000"/>
                                    </p:animScale>
                                    <p:animScale>
                                      <p:cBhvr>
                                        <p:cTn id="34" dur="166" decel="50000">
                                          <p:stCondLst>
                                            <p:cond delay="676"/>
                                          </p:stCondLst>
                                        </p:cTn>
                                        <p:tgtEl>
                                          <p:spTgt spid="2"/>
                                        </p:tgtEl>
                                      </p:cBhvr>
                                      <p:to x="100000" y="100000"/>
                                    </p:animScale>
                                    <p:animScale>
                                      <p:cBhvr>
                                        <p:cTn id="35" dur="26">
                                          <p:stCondLst>
                                            <p:cond delay="1312"/>
                                          </p:stCondLst>
                                        </p:cTn>
                                        <p:tgtEl>
                                          <p:spTgt spid="2"/>
                                        </p:tgtEl>
                                      </p:cBhvr>
                                      <p:to x="100000" y="80000"/>
                                    </p:animScale>
                                    <p:animScale>
                                      <p:cBhvr>
                                        <p:cTn id="36" dur="166" decel="50000">
                                          <p:stCondLst>
                                            <p:cond delay="1338"/>
                                          </p:stCondLst>
                                        </p:cTn>
                                        <p:tgtEl>
                                          <p:spTgt spid="2"/>
                                        </p:tgtEl>
                                      </p:cBhvr>
                                      <p:to x="100000" y="100000"/>
                                    </p:animScale>
                                    <p:animScale>
                                      <p:cBhvr>
                                        <p:cTn id="37" dur="26">
                                          <p:stCondLst>
                                            <p:cond delay="1642"/>
                                          </p:stCondLst>
                                        </p:cTn>
                                        <p:tgtEl>
                                          <p:spTgt spid="2"/>
                                        </p:tgtEl>
                                      </p:cBhvr>
                                      <p:to x="100000" y="90000"/>
                                    </p:animScale>
                                    <p:animScale>
                                      <p:cBhvr>
                                        <p:cTn id="38" dur="166" decel="50000">
                                          <p:stCondLst>
                                            <p:cond delay="1668"/>
                                          </p:stCondLst>
                                        </p:cTn>
                                        <p:tgtEl>
                                          <p:spTgt spid="2"/>
                                        </p:tgtEl>
                                      </p:cBhvr>
                                      <p:to x="100000" y="100000"/>
                                    </p:animScale>
                                    <p:animScale>
                                      <p:cBhvr>
                                        <p:cTn id="39" dur="26">
                                          <p:stCondLst>
                                            <p:cond delay="1808"/>
                                          </p:stCondLst>
                                        </p:cTn>
                                        <p:tgtEl>
                                          <p:spTgt spid="2"/>
                                        </p:tgtEl>
                                      </p:cBhvr>
                                      <p:to x="100000" y="95000"/>
                                    </p:animScale>
                                    <p:animScale>
                                      <p:cBhvr>
                                        <p:cTn id="40" dur="166" decel="50000">
                                          <p:stCondLst>
                                            <p:cond delay="1834"/>
                                          </p:stCondLst>
                                        </p:cTn>
                                        <p:tgtEl>
                                          <p:spTgt spid="2"/>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6">
                                            <p:txEl>
                                              <p:pRg st="5" end="5"/>
                                            </p:txEl>
                                          </p:spTgt>
                                        </p:tgtEl>
                                        <p:attrNameLst>
                                          <p:attrName>style.visibility</p:attrName>
                                        </p:attrNameLst>
                                      </p:cBhvr>
                                      <p:to>
                                        <p:strVal val="visible"/>
                                      </p:to>
                                    </p:set>
                                    <p:animEffect transition="in" filter="fade">
                                      <p:cBhvr>
                                        <p:cTn id="45" dur="1000"/>
                                        <p:tgtEl>
                                          <p:spTgt spid="6">
                                            <p:txEl>
                                              <p:pRg st="5" end="5"/>
                                            </p:txEl>
                                          </p:spTgt>
                                        </p:tgtEl>
                                      </p:cBhvr>
                                    </p:animEffect>
                                    <p:anim calcmode="lin" valueType="num">
                                      <p:cBhvr>
                                        <p:cTn id="46"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EC870"/>
        </a:solidFill>
        <a:effectLst/>
      </p:bgPr>
    </p:bg>
    <p:spTree>
      <p:nvGrpSpPr>
        <p:cNvPr id="1" name=""/>
        <p:cNvGrpSpPr/>
        <p:nvPr/>
      </p:nvGrpSpPr>
      <p:grpSpPr>
        <a:xfrm>
          <a:off x="0" y="0"/>
          <a:ext cx="0" cy="0"/>
          <a:chOff x="0" y="0"/>
          <a:chExt cx="0" cy="0"/>
        </a:xfrm>
      </p:grpSpPr>
      <p:sp>
        <p:nvSpPr>
          <p:cNvPr id="6" name="TextBox 6"/>
          <p:cNvSpPr txBox="1"/>
          <p:nvPr/>
        </p:nvSpPr>
        <p:spPr>
          <a:xfrm>
            <a:off x="1219200" y="573018"/>
            <a:ext cx="16009818" cy="9140964"/>
          </a:xfrm>
          <a:prstGeom prst="rect">
            <a:avLst/>
          </a:prstGeom>
        </p:spPr>
        <p:txBody>
          <a:bodyPr wrap="square" lIns="0" tIns="0" rIns="0" bIns="0" rtlCol="0" anchor="t">
            <a:spAutoFit/>
          </a:bodyPr>
          <a:lstStyle/>
          <a:p>
            <a:pPr lvl="0"/>
            <a:r>
              <a:rPr lang="en-US" altLang="zh-TW" sz="5400" dirty="0">
                <a:ea typeface="標楷體" panose="03000509000000000000" pitchFamily="65" charset="-120"/>
              </a:rPr>
              <a:t>5.</a:t>
            </a:r>
            <a:r>
              <a:rPr lang="zh-TW" altLang="zh-TW" sz="5400" dirty="0">
                <a:latin typeface="標楷體" panose="03000509000000000000" pitchFamily="65" charset="-120"/>
                <a:ea typeface="標楷體" panose="03000509000000000000" pitchFamily="65" charset="-120"/>
              </a:rPr>
              <a:t>尋求證人，及其他證據：</a:t>
            </a:r>
          </a:p>
          <a:p>
            <a:pPr marL="685800" lvl="0" indent="-685800">
              <a:buFont typeface="Wingdings" panose="05000000000000000000" pitchFamily="2" charset="2"/>
              <a:buChar char="p"/>
            </a:pPr>
            <a:r>
              <a:rPr lang="zh-TW" altLang="zh-TW" sz="5400" dirty="0">
                <a:latin typeface="標楷體" panose="03000509000000000000" pitchFamily="65" charset="-120"/>
                <a:ea typeface="標楷體" panose="03000509000000000000" pitchFamily="65" charset="-120"/>
              </a:rPr>
              <a:t>如不堪入耳的黃色笑話：錄音、或請在場之人作證。</a:t>
            </a:r>
          </a:p>
          <a:p>
            <a:pPr marL="685800" lvl="0" indent="-685800">
              <a:buFont typeface="Wingdings" panose="05000000000000000000" pitchFamily="2" charset="2"/>
              <a:buChar char="p"/>
            </a:pPr>
            <a:r>
              <a:rPr lang="zh-TW" altLang="zh-TW" sz="5400" dirty="0">
                <a:latin typeface="標楷體" panose="03000509000000000000" pitchFamily="65" charset="-120"/>
                <a:ea typeface="標楷體" panose="03000509000000000000" pitchFamily="65" charset="-120"/>
              </a:rPr>
              <a:t>如不堪入目的文字或圖片：拍照、留置該文字或圖片之物體或檔案、或請在場之人作證。</a:t>
            </a:r>
          </a:p>
          <a:p>
            <a:pPr marL="685800" lvl="0" indent="-685800">
              <a:buFont typeface="Wingdings" panose="05000000000000000000" pitchFamily="2" charset="2"/>
              <a:buChar char="p"/>
            </a:pPr>
            <a:r>
              <a:rPr lang="zh-TW" altLang="zh-TW" sz="5400" dirty="0">
                <a:latin typeface="標楷體" panose="03000509000000000000" pitchFamily="65" charset="-120"/>
                <a:ea typeface="標楷體" panose="03000509000000000000" pitchFamily="65" charset="-120"/>
              </a:rPr>
              <a:t>如不當的身體碰觸：當場抓住其手，吆喝其他人，並與行為人對質，請在場的人作證。</a:t>
            </a:r>
          </a:p>
          <a:p>
            <a:pPr marL="685800" lvl="0" indent="-685800">
              <a:buFont typeface="Wingdings" panose="05000000000000000000" pitchFamily="2" charset="2"/>
              <a:buChar char="p"/>
            </a:pPr>
            <a:r>
              <a:rPr lang="zh-TW" altLang="zh-TW" sz="5400" dirty="0">
                <a:latin typeface="標楷體" panose="03000509000000000000" pitchFamily="65" charset="-120"/>
                <a:ea typeface="標楷體" panose="03000509000000000000" pitchFamily="65" charset="-120"/>
              </a:rPr>
              <a:t>如要求交換條件的性騷擾者（交換性騷擾）：建議錄音。</a:t>
            </a:r>
          </a:p>
          <a:p>
            <a:pPr marL="685800" indent="-685800">
              <a:buFont typeface="Wingdings" panose="05000000000000000000" pitchFamily="2" charset="2"/>
              <a:buChar char="p"/>
            </a:pPr>
            <a:r>
              <a:rPr lang="zh-TW" altLang="zh-TW" sz="5400" dirty="0">
                <a:latin typeface="標楷體" panose="03000509000000000000" pitchFamily="65" charset="-120"/>
                <a:ea typeface="標楷體" panose="03000509000000000000" pitchFamily="65" charset="-120"/>
              </a:rPr>
              <a:t>以錄音作為蒐證方式時，注意刑法第</a:t>
            </a:r>
            <a:r>
              <a:rPr lang="en-US" altLang="zh-TW" sz="5400" dirty="0">
                <a:latin typeface="標楷體" panose="03000509000000000000" pitchFamily="65" charset="-120"/>
                <a:ea typeface="標楷體" panose="03000509000000000000" pitchFamily="65" charset="-120"/>
              </a:rPr>
              <a:t>315</a:t>
            </a:r>
            <a:r>
              <a:rPr lang="zh-TW" altLang="zh-TW" sz="5400" dirty="0">
                <a:latin typeface="標楷體" panose="03000509000000000000" pitchFamily="65" charset="-120"/>
                <a:ea typeface="標楷體" panose="03000509000000000000" pitchFamily="65" charset="-120"/>
              </a:rPr>
              <a:t>條之</a:t>
            </a:r>
            <a:r>
              <a:rPr lang="en-US" altLang="zh-TW" sz="5400" dirty="0">
                <a:latin typeface="標楷體" panose="03000509000000000000" pitchFamily="65" charset="-120"/>
                <a:ea typeface="標楷體" panose="03000509000000000000" pitchFamily="65" charset="-120"/>
              </a:rPr>
              <a:t>1</a:t>
            </a:r>
            <a:r>
              <a:rPr lang="zh-TW" altLang="zh-TW" sz="5400" dirty="0">
                <a:latin typeface="標楷體" panose="03000509000000000000" pitchFamily="65" charset="-120"/>
                <a:ea typeface="標楷體" panose="03000509000000000000" pitchFamily="65" charset="-120"/>
              </a:rPr>
              <a:t>的妨害秘密罪，建議以自己作為對話的一方時再錄音，或由同事、友人與其對話時錄音。</a:t>
            </a:r>
            <a:endParaRPr lang="en-US" sz="5400" dirty="0">
              <a:solidFill>
                <a:srgbClr val="181A19"/>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606548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anim calcmode="lin" valueType="num">
                                      <p:cBhvr>
                                        <p:cTn id="1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anim calcmode="lin" valueType="num">
                                      <p:cBhvr>
                                        <p:cTn id="2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1000"/>
                                        <p:tgtEl>
                                          <p:spTgt spid="6">
                                            <p:txEl>
                                              <p:pRg st="4" end="4"/>
                                            </p:txEl>
                                          </p:spTgt>
                                        </p:tgtEl>
                                      </p:cBhvr>
                                    </p:animEffect>
                                    <p:anim calcmode="lin" valueType="num">
                                      <p:cBhvr>
                                        <p:cTn id="2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1000"/>
                                        <p:tgtEl>
                                          <p:spTgt spid="6">
                                            <p:txEl>
                                              <p:pRg st="5" end="5"/>
                                            </p:txEl>
                                          </p:spTgt>
                                        </p:tgtEl>
                                      </p:cBhvr>
                                    </p:animEffect>
                                    <p:anim calcmode="lin" valueType="num">
                                      <p:cBhvr>
                                        <p:cTn id="3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EC870"/>
        </a:solidFill>
        <a:effectLst/>
      </p:bgPr>
    </p:bg>
    <p:spTree>
      <p:nvGrpSpPr>
        <p:cNvPr id="1" name=""/>
        <p:cNvGrpSpPr/>
        <p:nvPr/>
      </p:nvGrpSpPr>
      <p:grpSpPr>
        <a:xfrm>
          <a:off x="0" y="0"/>
          <a:ext cx="0" cy="0"/>
          <a:chOff x="0" y="0"/>
          <a:chExt cx="0" cy="0"/>
        </a:xfrm>
      </p:grpSpPr>
      <p:sp>
        <p:nvSpPr>
          <p:cNvPr id="6" name="TextBox 6"/>
          <p:cNvSpPr txBox="1"/>
          <p:nvPr/>
        </p:nvSpPr>
        <p:spPr>
          <a:xfrm>
            <a:off x="838200" y="988517"/>
            <a:ext cx="14325600" cy="8309967"/>
          </a:xfrm>
          <a:prstGeom prst="rect">
            <a:avLst/>
          </a:prstGeom>
        </p:spPr>
        <p:txBody>
          <a:bodyPr wrap="square" lIns="0" tIns="0" rIns="0" bIns="0" rtlCol="0" anchor="t">
            <a:spAutoFit/>
          </a:bodyPr>
          <a:lstStyle/>
          <a:p>
            <a:pPr lvl="0"/>
            <a:r>
              <a:rPr lang="en-US" altLang="zh-TW" sz="5400" dirty="0">
                <a:ea typeface="標楷體" panose="03000509000000000000" pitchFamily="65" charset="-120"/>
              </a:rPr>
              <a:t>6.</a:t>
            </a:r>
            <a:r>
              <a:rPr lang="zh-TW" altLang="zh-TW" sz="5400" dirty="0">
                <a:ea typeface="標楷體" panose="03000509000000000000" pitchFamily="65" charset="-120"/>
              </a:rPr>
              <a:t>向加害人所屬教會、機構或僱用人申訴；如適用性騷擾防治法者，向行為人所屬單位提出申訴，不知或不明者，向警察機關報案。</a:t>
            </a:r>
            <a:endParaRPr lang="en-US" altLang="zh-TW" sz="5400" dirty="0">
              <a:ea typeface="標楷體" panose="03000509000000000000" pitchFamily="65" charset="-120"/>
            </a:endParaRPr>
          </a:p>
          <a:p>
            <a:pPr lvl="0"/>
            <a:endParaRPr lang="en-US" altLang="zh-TW" sz="5400" dirty="0">
              <a:ea typeface="標楷體" panose="03000509000000000000" pitchFamily="65" charset="-120"/>
            </a:endParaRPr>
          </a:p>
          <a:p>
            <a:pPr lvl="0"/>
            <a:r>
              <a:rPr lang="en-US" sz="5400" dirty="0">
                <a:solidFill>
                  <a:srgbClr val="181A19"/>
                </a:solidFill>
                <a:ea typeface="標楷體" panose="03000509000000000000" pitchFamily="65" charset="-120"/>
              </a:rPr>
              <a:t>7.</a:t>
            </a:r>
            <a:r>
              <a:rPr lang="zh-TW" altLang="zh-TW" sz="5400" dirty="0">
                <a:ea typeface="標楷體" panose="03000509000000000000" pitchFamily="65" charset="-120"/>
              </a:rPr>
              <a:t>向主管機關提出再申訴：如管轄單位</a:t>
            </a:r>
            <a:r>
              <a:rPr lang="en-US" altLang="zh-TW" sz="5400" dirty="0">
                <a:ea typeface="標楷體" panose="03000509000000000000" pitchFamily="65" charset="-120"/>
              </a:rPr>
              <a:t>7</a:t>
            </a:r>
            <a:r>
              <a:rPr lang="zh-TW" altLang="zh-TW" sz="5400" dirty="0">
                <a:ea typeface="標楷體" panose="03000509000000000000" pitchFamily="65" charset="-120"/>
              </a:rPr>
              <a:t>天內末依限進行調查，違反性騷擾相關規定者，或當事人對調查結果不服，得向主管機關提出再申訴。</a:t>
            </a:r>
            <a:endParaRPr lang="en-US" altLang="zh-TW" sz="5400" dirty="0">
              <a:ea typeface="標楷體" panose="03000509000000000000" pitchFamily="65" charset="-120"/>
            </a:endParaRPr>
          </a:p>
          <a:p>
            <a:pPr lvl="0"/>
            <a:endParaRPr lang="zh-TW" altLang="zh-TW" sz="5400" dirty="0">
              <a:ea typeface="標楷體" panose="03000509000000000000" pitchFamily="65" charset="-120"/>
            </a:endParaRPr>
          </a:p>
          <a:p>
            <a:r>
              <a:rPr lang="en-US" altLang="zh-TW" sz="5400" dirty="0">
                <a:ea typeface="標楷體" panose="03000509000000000000" pitchFamily="65" charset="-120"/>
              </a:rPr>
              <a:t>8.</a:t>
            </a:r>
            <a:r>
              <a:rPr lang="zh-TW" altLang="zh-TW" sz="5400" dirty="0">
                <a:ea typeface="標楷體" panose="03000509000000000000" pitchFamily="65" charset="-120"/>
              </a:rPr>
              <a:t>可以尋求專業心理諮商人員的協助。</a:t>
            </a:r>
            <a:endParaRPr lang="en-US" sz="5400" dirty="0">
              <a:solidFill>
                <a:srgbClr val="181A19"/>
              </a:solidFill>
              <a:ea typeface="標楷體" panose="03000509000000000000" pitchFamily="65" charset="-120"/>
            </a:endParaRPr>
          </a:p>
        </p:txBody>
      </p:sp>
      <p:pic>
        <p:nvPicPr>
          <p:cNvPr id="10242" name="Picture 2" descr="晴風心理治療所"/>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48939">
            <a:off x="13067435" y="5104534"/>
            <a:ext cx="5527787" cy="5527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046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0242"/>
                                        </p:tgtEl>
                                        <p:attrNameLst>
                                          <p:attrName>style.visibility</p:attrName>
                                        </p:attrNameLst>
                                      </p:cBhvr>
                                      <p:to>
                                        <p:strVal val="visible"/>
                                      </p:to>
                                    </p:set>
                                    <p:animEffect transition="in" filter="fade">
                                      <p:cBhvr>
                                        <p:cTn id="26" dur="1000"/>
                                        <p:tgtEl>
                                          <p:spTgt spid="10242"/>
                                        </p:tgtEl>
                                      </p:cBhvr>
                                    </p:animEffect>
                                    <p:anim calcmode="lin" valueType="num">
                                      <p:cBhvr>
                                        <p:cTn id="27" dur="1000" fill="hold"/>
                                        <p:tgtEl>
                                          <p:spTgt spid="10242"/>
                                        </p:tgtEl>
                                        <p:attrNameLst>
                                          <p:attrName>ppt_x</p:attrName>
                                        </p:attrNameLst>
                                      </p:cBhvr>
                                      <p:tavLst>
                                        <p:tav tm="0">
                                          <p:val>
                                            <p:strVal val="#ppt_x"/>
                                          </p:val>
                                        </p:tav>
                                        <p:tav tm="100000">
                                          <p:val>
                                            <p:strVal val="#ppt_x"/>
                                          </p:val>
                                        </p:tav>
                                      </p:tavLst>
                                    </p:anim>
                                    <p:anim calcmode="lin" valueType="num">
                                      <p:cBhvr>
                                        <p:cTn id="28"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C9B71">
            <a:alpha val="64000"/>
          </a:srgbClr>
        </a:solidFill>
        <a:effectLst/>
      </p:bgPr>
    </p:bg>
    <p:spTree>
      <p:nvGrpSpPr>
        <p:cNvPr id="1" name=""/>
        <p:cNvGrpSpPr/>
        <p:nvPr/>
      </p:nvGrpSpPr>
      <p:grpSpPr>
        <a:xfrm>
          <a:off x="0" y="0"/>
          <a:ext cx="0" cy="0"/>
          <a:chOff x="0" y="0"/>
          <a:chExt cx="0" cy="0"/>
        </a:xfrm>
      </p:grpSpPr>
      <p:graphicFrame>
        <p:nvGraphicFramePr>
          <p:cNvPr id="9" name="Table 9"/>
          <p:cNvGraphicFramePr>
            <a:graphicFrameLocks noGrp="1"/>
          </p:cNvGraphicFramePr>
          <p:nvPr>
            <p:extLst>
              <p:ext uri="{D42A27DB-BD31-4B8C-83A1-F6EECF244321}">
                <p14:modId xmlns:p14="http://schemas.microsoft.com/office/powerpoint/2010/main" val="3938376525"/>
              </p:ext>
            </p:extLst>
          </p:nvPr>
        </p:nvGraphicFramePr>
        <p:xfrm>
          <a:off x="2359730" y="2476502"/>
          <a:ext cx="13568541" cy="6949440"/>
        </p:xfrm>
        <a:graphic>
          <a:graphicData uri="http://schemas.openxmlformats.org/drawingml/2006/table">
            <a:tbl>
              <a:tblPr/>
              <a:tblGrid>
                <a:gridCol w="1139088">
                  <a:extLst>
                    <a:ext uri="{9D8B030D-6E8A-4147-A177-3AD203B41FA5}">
                      <a16:colId xmlns:a16="http://schemas.microsoft.com/office/drawing/2014/main" val="20000"/>
                    </a:ext>
                  </a:extLst>
                </a:gridCol>
                <a:gridCol w="12429453">
                  <a:extLst>
                    <a:ext uri="{9D8B030D-6E8A-4147-A177-3AD203B41FA5}">
                      <a16:colId xmlns:a16="http://schemas.microsoft.com/office/drawing/2014/main" val="20001"/>
                    </a:ext>
                  </a:extLst>
                </a:gridCol>
              </a:tblGrid>
              <a:tr h="1737360">
                <a:tc>
                  <a:txBody>
                    <a:bodyPr/>
                    <a:lstStyle/>
                    <a:p>
                      <a:pPr algn="ctr"/>
                      <a:r>
                        <a:rPr lang="en-US" altLang="zh-TW" sz="5400" dirty="0"/>
                        <a:t>G</a:t>
                      </a:r>
                      <a:endParaRPr lang="zh-TW" sz="5400" dirty="0"/>
                    </a:p>
                  </a:txBody>
                  <a:tcPr anchor="ctr">
                    <a:lnL w="28575" cap="flat" cmpd="sng" algn="ctr">
                      <a:solidFill>
                        <a:srgbClr val="181A19"/>
                      </a:solidFill>
                      <a:prstDash val="solid"/>
                      <a:round/>
                      <a:headEnd type="none" w="med" len="med"/>
                      <a:tailEnd type="none" w="med" len="med"/>
                    </a:lnL>
                    <a:lnR w="28575" cap="flat" cmpd="sng" algn="ctr">
                      <a:solidFill>
                        <a:srgbClr val="181A19"/>
                      </a:solidFill>
                      <a:prstDash val="solid"/>
                      <a:round/>
                      <a:headEnd type="none" w="med" len="med"/>
                      <a:tailEnd type="none" w="med" len="med"/>
                    </a:lnR>
                    <a:lnT w="28575" cap="flat" cmpd="sng" algn="ctr">
                      <a:solidFill>
                        <a:srgbClr val="181A19"/>
                      </a:solidFill>
                      <a:prstDash val="solid"/>
                      <a:round/>
                      <a:headEnd type="none" w="med" len="med"/>
                      <a:tailEnd type="none" w="med" len="med"/>
                    </a:lnT>
                    <a:lnB w="28575" cap="flat" cmpd="sng" algn="ctr">
                      <a:solidFill>
                        <a:srgbClr val="181A19"/>
                      </a:solidFill>
                      <a:prstDash val="solid"/>
                      <a:round/>
                      <a:headEnd type="none" w="med" len="med"/>
                      <a:tailEnd type="none" w="med" len="med"/>
                    </a:lnB>
                  </a:tcPr>
                </a:tc>
                <a:tc>
                  <a:txBody>
                    <a:bodyPr/>
                    <a:lstStyle/>
                    <a:p>
                      <a:r>
                        <a:rPr lang="zh-TW" altLang="zh-TW" sz="5400" b="1" kern="1200" dirty="0">
                          <a:solidFill>
                            <a:schemeClr val="tx1"/>
                          </a:solidFill>
                          <a:effectLst/>
                          <a:latin typeface="標楷體" panose="03000509000000000000" pitchFamily="65" charset="-120"/>
                          <a:ea typeface="標楷體" panose="03000509000000000000" pitchFamily="65" charset="-120"/>
                          <a:cs typeface="+mn-cs"/>
                        </a:rPr>
                        <a:t>身邊有朋友遇到性騷擾的情形，我可以提供怎樣的協助？</a:t>
                      </a:r>
                      <a:endParaRPr lang="zh-TW" sz="5400" b="1" dirty="0">
                        <a:latin typeface="標楷體" panose="03000509000000000000" pitchFamily="65" charset="-120"/>
                        <a:ea typeface="標楷體" panose="03000509000000000000" pitchFamily="65" charset="-120"/>
                      </a:endParaRPr>
                    </a:p>
                  </a:txBody>
                  <a:tcPr anchor="ctr">
                    <a:lnL w="28575" cap="flat" cmpd="sng" algn="ctr">
                      <a:solidFill>
                        <a:srgbClr val="181A19"/>
                      </a:solidFill>
                      <a:prstDash val="solid"/>
                      <a:round/>
                      <a:headEnd type="none" w="med" len="med"/>
                      <a:tailEnd type="none" w="med" len="med"/>
                    </a:lnL>
                    <a:lnR w="28575" cap="flat" cmpd="sng" algn="ctr">
                      <a:solidFill>
                        <a:srgbClr val="181A19"/>
                      </a:solidFill>
                      <a:prstDash val="solid"/>
                      <a:round/>
                      <a:headEnd type="none" w="med" len="med"/>
                      <a:tailEnd type="none" w="med" len="med"/>
                    </a:lnR>
                    <a:lnT w="28575" cap="flat" cmpd="sng" algn="ctr">
                      <a:solidFill>
                        <a:srgbClr val="181A19"/>
                      </a:solidFill>
                      <a:prstDash val="solid"/>
                      <a:round/>
                      <a:headEnd type="none" w="med" len="med"/>
                      <a:tailEnd type="none" w="med" len="med"/>
                    </a:lnT>
                    <a:lnB w="28575" cap="flat" cmpd="sng" algn="ctr">
                      <a:solidFill>
                        <a:srgbClr val="181A19"/>
                      </a:solidFill>
                      <a:prstDash val="solid"/>
                      <a:round/>
                      <a:headEnd type="none" w="med" len="med"/>
                      <a:tailEnd type="none" w="med" len="med"/>
                    </a:lnB>
                  </a:tcPr>
                </a:tc>
                <a:extLst>
                  <a:ext uri="{0D108BD9-81ED-4DB2-BD59-A6C34878D82A}">
                    <a16:rowId xmlns:a16="http://schemas.microsoft.com/office/drawing/2014/main" val="10002"/>
                  </a:ext>
                </a:extLst>
              </a:tr>
              <a:tr h="1737360">
                <a:tc>
                  <a:txBody>
                    <a:bodyPr/>
                    <a:lstStyle/>
                    <a:p>
                      <a:pPr algn="ctr"/>
                      <a:r>
                        <a:rPr lang="en-US" altLang="zh-TW" sz="5400" dirty="0"/>
                        <a:t>H</a:t>
                      </a:r>
                      <a:endParaRPr lang="zh-TW" sz="5400" dirty="0"/>
                    </a:p>
                  </a:txBody>
                  <a:tcPr anchor="ctr">
                    <a:lnL w="28575" cap="flat" cmpd="sng" algn="ctr">
                      <a:solidFill>
                        <a:srgbClr val="181A19"/>
                      </a:solidFill>
                      <a:prstDash val="solid"/>
                      <a:round/>
                      <a:headEnd type="none" w="med" len="med"/>
                      <a:tailEnd type="none" w="med" len="med"/>
                    </a:lnL>
                    <a:lnR w="28575" cap="flat" cmpd="sng" algn="ctr">
                      <a:solidFill>
                        <a:srgbClr val="181A19"/>
                      </a:solidFill>
                      <a:prstDash val="solid"/>
                      <a:round/>
                      <a:headEnd type="none" w="med" len="med"/>
                      <a:tailEnd type="none" w="med" len="med"/>
                    </a:lnR>
                    <a:lnT w="28575" cap="flat" cmpd="sng" algn="ctr">
                      <a:solidFill>
                        <a:srgbClr val="181A19"/>
                      </a:solidFill>
                      <a:prstDash val="solid"/>
                      <a:round/>
                      <a:headEnd type="none" w="med" len="med"/>
                      <a:tailEnd type="none" w="med" len="med"/>
                    </a:lnT>
                    <a:lnB w="28575" cap="flat" cmpd="sng" algn="ctr">
                      <a:solidFill>
                        <a:srgbClr val="181A19"/>
                      </a:solidFill>
                      <a:prstDash val="solid"/>
                      <a:round/>
                      <a:headEnd type="none" w="med" len="med"/>
                      <a:tailEnd type="none" w="med" len="med"/>
                    </a:lnB>
                  </a:tcPr>
                </a:tc>
                <a:tc>
                  <a:txBody>
                    <a:bodyPr/>
                    <a:lstStyle/>
                    <a:p>
                      <a:r>
                        <a:rPr lang="zh-TW" altLang="zh-TW" sz="5400" b="1" kern="1200" dirty="0">
                          <a:solidFill>
                            <a:schemeClr val="tx1"/>
                          </a:solidFill>
                          <a:effectLst/>
                          <a:latin typeface="標楷體" panose="03000509000000000000" pitchFamily="65" charset="-120"/>
                          <a:ea typeface="標楷體" panose="03000509000000000000" pitchFamily="65" charset="-120"/>
                          <a:cs typeface="+mn-cs"/>
                        </a:rPr>
                        <a:t>身為教牧人員，我該如何因應教會性騷擾事件？</a:t>
                      </a:r>
                      <a:endParaRPr lang="zh-TW" sz="5400" b="1" dirty="0">
                        <a:latin typeface="標楷體" panose="03000509000000000000" pitchFamily="65" charset="-120"/>
                        <a:ea typeface="標楷體" panose="03000509000000000000" pitchFamily="65" charset="-120"/>
                      </a:endParaRPr>
                    </a:p>
                  </a:txBody>
                  <a:tcPr anchor="ctr">
                    <a:lnL w="28575" cap="flat" cmpd="sng" algn="ctr">
                      <a:solidFill>
                        <a:srgbClr val="181A19"/>
                      </a:solidFill>
                      <a:prstDash val="solid"/>
                      <a:round/>
                      <a:headEnd type="none" w="med" len="med"/>
                      <a:tailEnd type="none" w="med" len="med"/>
                    </a:lnL>
                    <a:lnR w="28575" cap="flat" cmpd="sng" algn="ctr">
                      <a:solidFill>
                        <a:srgbClr val="181A19"/>
                      </a:solidFill>
                      <a:prstDash val="solid"/>
                      <a:round/>
                      <a:headEnd type="none" w="med" len="med"/>
                      <a:tailEnd type="none" w="med" len="med"/>
                    </a:lnR>
                    <a:lnT w="28575" cap="flat" cmpd="sng" algn="ctr">
                      <a:solidFill>
                        <a:srgbClr val="181A19"/>
                      </a:solidFill>
                      <a:prstDash val="solid"/>
                      <a:round/>
                      <a:headEnd type="none" w="med" len="med"/>
                      <a:tailEnd type="none" w="med" len="med"/>
                    </a:lnT>
                    <a:lnB w="28575" cap="flat" cmpd="sng" algn="ctr">
                      <a:solidFill>
                        <a:srgbClr val="181A19"/>
                      </a:solidFill>
                      <a:prstDash val="solid"/>
                      <a:round/>
                      <a:headEnd type="none" w="med" len="med"/>
                      <a:tailEnd type="none" w="med" len="med"/>
                    </a:lnB>
                  </a:tcPr>
                </a:tc>
                <a:extLst>
                  <a:ext uri="{0D108BD9-81ED-4DB2-BD59-A6C34878D82A}">
                    <a16:rowId xmlns:a16="http://schemas.microsoft.com/office/drawing/2014/main" val="10003"/>
                  </a:ext>
                </a:extLst>
              </a:tr>
              <a:tr h="1737360">
                <a:tc>
                  <a:txBody>
                    <a:bodyPr/>
                    <a:lstStyle/>
                    <a:p>
                      <a:pPr algn="ctr"/>
                      <a:r>
                        <a:rPr lang="en-US" altLang="zh-TW" sz="5400" dirty="0"/>
                        <a:t>I</a:t>
                      </a:r>
                      <a:endParaRPr lang="zh-TW" sz="5400" dirty="0"/>
                    </a:p>
                  </a:txBody>
                  <a:tcPr anchor="ctr">
                    <a:lnL w="28575" cap="flat" cmpd="sng" algn="ctr">
                      <a:solidFill>
                        <a:srgbClr val="181A19"/>
                      </a:solidFill>
                      <a:prstDash val="solid"/>
                      <a:round/>
                      <a:headEnd type="none" w="med" len="med"/>
                      <a:tailEnd type="none" w="med" len="med"/>
                    </a:lnL>
                    <a:lnR w="28575" cap="flat" cmpd="sng" algn="ctr">
                      <a:solidFill>
                        <a:srgbClr val="181A19"/>
                      </a:solidFill>
                      <a:prstDash val="solid"/>
                      <a:round/>
                      <a:headEnd type="none" w="med" len="med"/>
                      <a:tailEnd type="none" w="med" len="med"/>
                    </a:lnR>
                    <a:lnT w="28575" cap="flat" cmpd="sng" algn="ctr">
                      <a:solidFill>
                        <a:srgbClr val="181A19"/>
                      </a:solidFill>
                      <a:prstDash val="solid"/>
                      <a:round/>
                      <a:headEnd type="none" w="med" len="med"/>
                      <a:tailEnd type="none" w="med" len="med"/>
                    </a:lnT>
                    <a:lnB w="28575" cap="flat" cmpd="sng" algn="ctr">
                      <a:solidFill>
                        <a:srgbClr val="181A19"/>
                      </a:solidFill>
                      <a:prstDash val="solid"/>
                      <a:round/>
                      <a:headEnd type="none" w="med" len="med"/>
                      <a:tailEnd type="none" w="med" len="med"/>
                    </a:lnB>
                  </a:tcPr>
                </a:tc>
                <a:tc>
                  <a:txBody>
                    <a:bodyPr/>
                    <a:lstStyle/>
                    <a:p>
                      <a:r>
                        <a:rPr lang="zh-TW" altLang="zh-TW" sz="5400" b="1" kern="1200" dirty="0">
                          <a:solidFill>
                            <a:schemeClr val="tx1"/>
                          </a:solidFill>
                          <a:effectLst/>
                          <a:latin typeface="標楷體" panose="03000509000000000000" pitchFamily="65" charset="-120"/>
                          <a:ea typeface="標楷體" panose="03000509000000000000" pitchFamily="65" charset="-120"/>
                          <a:cs typeface="+mn-cs"/>
                        </a:rPr>
                        <a:t>如何向中會的 「性騷擾申訴處理委員會」提出申訴？</a:t>
                      </a:r>
                      <a:endParaRPr lang="zh-TW" sz="5400" b="1" dirty="0">
                        <a:latin typeface="標楷體" panose="03000509000000000000" pitchFamily="65" charset="-120"/>
                        <a:ea typeface="標楷體" panose="03000509000000000000" pitchFamily="65" charset="-120"/>
                      </a:endParaRPr>
                    </a:p>
                  </a:txBody>
                  <a:tcPr anchor="ctr">
                    <a:lnL w="28575" cap="flat" cmpd="sng" algn="ctr">
                      <a:solidFill>
                        <a:srgbClr val="181A19"/>
                      </a:solidFill>
                      <a:prstDash val="solid"/>
                      <a:round/>
                      <a:headEnd type="none" w="med" len="med"/>
                      <a:tailEnd type="none" w="med" len="med"/>
                    </a:lnL>
                    <a:lnR w="28575" cap="flat" cmpd="sng" algn="ctr">
                      <a:solidFill>
                        <a:srgbClr val="181A19"/>
                      </a:solidFill>
                      <a:prstDash val="solid"/>
                      <a:round/>
                      <a:headEnd type="none" w="med" len="med"/>
                      <a:tailEnd type="none" w="med" len="med"/>
                    </a:lnR>
                    <a:lnT w="28575" cap="flat" cmpd="sng" algn="ctr">
                      <a:solidFill>
                        <a:srgbClr val="181A19"/>
                      </a:solidFill>
                      <a:prstDash val="solid"/>
                      <a:round/>
                      <a:headEnd type="none" w="med" len="med"/>
                      <a:tailEnd type="none" w="med" len="med"/>
                    </a:lnT>
                    <a:lnB w="28575" cap="flat" cmpd="sng" algn="ctr">
                      <a:solidFill>
                        <a:srgbClr val="181A19"/>
                      </a:solidFill>
                      <a:prstDash val="solid"/>
                      <a:round/>
                      <a:headEnd type="none" w="med" len="med"/>
                      <a:tailEnd type="none" w="med" len="med"/>
                    </a:lnB>
                  </a:tcPr>
                </a:tc>
                <a:extLst>
                  <a:ext uri="{0D108BD9-81ED-4DB2-BD59-A6C34878D82A}">
                    <a16:rowId xmlns:a16="http://schemas.microsoft.com/office/drawing/2014/main" val="10004"/>
                  </a:ext>
                </a:extLst>
              </a:tr>
              <a:tr h="1737360">
                <a:tc>
                  <a:txBody>
                    <a:bodyPr/>
                    <a:lstStyle/>
                    <a:p>
                      <a:pPr algn="ctr"/>
                      <a:r>
                        <a:rPr lang="en-US" altLang="zh-TW" sz="5400" dirty="0"/>
                        <a:t>J</a:t>
                      </a:r>
                      <a:endParaRPr lang="zh-TW" sz="5400" dirty="0"/>
                    </a:p>
                  </a:txBody>
                  <a:tcPr anchor="ctr">
                    <a:lnL w="28575" cap="flat" cmpd="sng" algn="ctr">
                      <a:solidFill>
                        <a:srgbClr val="181A19"/>
                      </a:solidFill>
                      <a:prstDash val="solid"/>
                      <a:round/>
                      <a:headEnd type="none" w="med" len="med"/>
                      <a:tailEnd type="none" w="med" len="med"/>
                    </a:lnL>
                    <a:lnR w="28575" cap="flat" cmpd="sng" algn="ctr">
                      <a:solidFill>
                        <a:srgbClr val="181A19"/>
                      </a:solidFill>
                      <a:prstDash val="solid"/>
                      <a:round/>
                      <a:headEnd type="none" w="med" len="med"/>
                      <a:tailEnd type="none" w="med" len="med"/>
                    </a:lnR>
                    <a:lnT w="28575" cap="flat" cmpd="sng" algn="ctr">
                      <a:solidFill>
                        <a:srgbClr val="181A19"/>
                      </a:solidFill>
                      <a:prstDash val="solid"/>
                      <a:round/>
                      <a:headEnd type="none" w="med" len="med"/>
                      <a:tailEnd type="none" w="med" len="med"/>
                    </a:lnT>
                    <a:lnB w="28575" cap="flat" cmpd="sng" algn="ctr">
                      <a:solidFill>
                        <a:srgbClr val="181A19"/>
                      </a:solidFill>
                      <a:prstDash val="solid"/>
                      <a:round/>
                      <a:headEnd type="none" w="med" len="med"/>
                      <a:tailEnd type="none" w="med" len="med"/>
                    </a:lnB>
                  </a:tcPr>
                </a:tc>
                <a:tc>
                  <a:txBody>
                    <a:bodyPr/>
                    <a:lstStyle/>
                    <a:p>
                      <a:r>
                        <a:rPr lang="zh-TW" altLang="zh-TW" sz="5400" b="1" kern="1200" dirty="0">
                          <a:solidFill>
                            <a:schemeClr val="tx1"/>
                          </a:solidFill>
                          <a:effectLst/>
                          <a:latin typeface="標楷體" panose="03000509000000000000" pitchFamily="65" charset="-120"/>
                          <a:ea typeface="標楷體" panose="03000509000000000000" pitchFamily="65" charset="-120"/>
                          <a:cs typeface="+mn-cs"/>
                        </a:rPr>
                        <a:t>本會處理性騷擾申訴案件流程</a:t>
                      </a:r>
                      <a:endParaRPr lang="zh-TW" sz="5400" b="1" dirty="0">
                        <a:latin typeface="標楷體" panose="03000509000000000000" pitchFamily="65" charset="-120"/>
                        <a:ea typeface="標楷體" panose="03000509000000000000" pitchFamily="65" charset="-120"/>
                      </a:endParaRPr>
                    </a:p>
                  </a:txBody>
                  <a:tcPr anchor="ctr">
                    <a:lnL w="28575" cap="flat" cmpd="sng" algn="ctr">
                      <a:solidFill>
                        <a:srgbClr val="181A19"/>
                      </a:solidFill>
                      <a:prstDash val="solid"/>
                      <a:round/>
                      <a:headEnd type="none" w="med" len="med"/>
                      <a:tailEnd type="none" w="med" len="med"/>
                    </a:lnL>
                    <a:lnR w="28575" cap="flat" cmpd="sng" algn="ctr">
                      <a:solidFill>
                        <a:srgbClr val="181A19"/>
                      </a:solidFill>
                      <a:prstDash val="solid"/>
                      <a:round/>
                      <a:headEnd type="none" w="med" len="med"/>
                      <a:tailEnd type="none" w="med" len="med"/>
                    </a:lnR>
                    <a:lnT w="28575" cap="flat" cmpd="sng" algn="ctr">
                      <a:solidFill>
                        <a:srgbClr val="181A19"/>
                      </a:solidFill>
                      <a:prstDash val="solid"/>
                      <a:round/>
                      <a:headEnd type="none" w="med" len="med"/>
                      <a:tailEnd type="none" w="med" len="med"/>
                    </a:lnT>
                    <a:lnB w="28575" cap="flat" cmpd="sng" algn="ctr">
                      <a:solidFill>
                        <a:srgbClr val="181A19"/>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7" name="AutoShape 17"/>
          <p:cNvSpPr/>
          <p:nvPr/>
        </p:nvSpPr>
        <p:spPr>
          <a:xfrm>
            <a:off x="0" y="1514475"/>
            <a:ext cx="1580772" cy="0"/>
          </a:xfrm>
          <a:prstGeom prst="line">
            <a:avLst/>
          </a:prstGeom>
          <a:ln w="19050" cap="rnd">
            <a:solidFill>
              <a:srgbClr val="181A19"/>
            </a:solidFill>
            <a:prstDash val="solid"/>
            <a:headEnd type="none" w="sm" len="sm"/>
            <a:tailEnd type="none" w="sm" len="sm"/>
          </a:ln>
        </p:spPr>
      </p:sp>
      <p:sp>
        <p:nvSpPr>
          <p:cNvPr id="18" name="AutoShape 18"/>
          <p:cNvSpPr/>
          <p:nvPr/>
        </p:nvSpPr>
        <p:spPr>
          <a:xfrm>
            <a:off x="0" y="10096500"/>
            <a:ext cx="18288000" cy="0"/>
          </a:xfrm>
          <a:prstGeom prst="line">
            <a:avLst/>
          </a:prstGeom>
          <a:ln w="190500" cap="flat">
            <a:solidFill>
              <a:srgbClr val="181A19"/>
            </a:solidFill>
            <a:prstDash val="solid"/>
            <a:headEnd type="none" w="sm" len="sm"/>
            <a:tailEnd type="none" w="sm" len="sm"/>
          </a:ln>
        </p:spPr>
      </p:sp>
      <p:sp>
        <p:nvSpPr>
          <p:cNvPr id="21" name="TextBox 21"/>
          <p:cNvSpPr txBox="1"/>
          <p:nvPr/>
        </p:nvSpPr>
        <p:spPr>
          <a:xfrm>
            <a:off x="2193085" y="1038225"/>
            <a:ext cx="10183616" cy="1000274"/>
          </a:xfrm>
          <a:prstGeom prst="rect">
            <a:avLst/>
          </a:prstGeom>
        </p:spPr>
        <p:txBody>
          <a:bodyPr lIns="0" tIns="0" rIns="0" bIns="0" rtlCol="0" anchor="t">
            <a:spAutoFit/>
          </a:bodyPr>
          <a:lstStyle/>
          <a:p>
            <a:pPr>
              <a:lnSpc>
                <a:spcPts val="7800"/>
              </a:lnSpc>
            </a:pPr>
            <a:r>
              <a:rPr lang="zh-TW" altLang="en-US" sz="6600" b="1" dirty="0">
                <a:solidFill>
                  <a:srgbClr val="181A19"/>
                </a:solidFill>
                <a:latin typeface="標楷體" panose="03000509000000000000" pitchFamily="65" charset="-120"/>
                <a:ea typeface="標楷體" panose="03000509000000000000" pitchFamily="65" charset="-120"/>
              </a:rPr>
              <a:t>目錄</a:t>
            </a:r>
            <a:endParaRPr lang="en-US" sz="6600" b="1" dirty="0">
              <a:solidFill>
                <a:srgbClr val="181A19"/>
              </a:solidFill>
              <a:latin typeface="標楷體" panose="03000509000000000000" pitchFamily="65" charset="-120"/>
              <a:ea typeface="標楷體" panose="03000509000000000000" pitchFamily="65" charset="-120"/>
            </a:endParaRPr>
          </a:p>
        </p:txBody>
      </p:sp>
      <p:pic>
        <p:nvPicPr>
          <p:cNvPr id="23" name="圖片 22"/>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42222" y1="27667" x2="42222" y2="27667"/>
                        <a14:foregroundMark x1="55556" y1="27000" x2="55556" y2="27000"/>
                        <a14:foregroundMark x1="47153" y1="45333" x2="47153" y2="45333"/>
                        <a14:foregroundMark x1="52083" y1="36000" x2="57431" y2="32222"/>
                        <a14:backgroundMark x1="42847" y1="46778" x2="42847" y2="46778"/>
                        <a14:backgroundMark x1="47847" y1="39667" x2="48681" y2="42556"/>
                        <a14:backgroundMark x1="50208" y1="43111" x2="53056" y2="41000"/>
                        <a14:backgroundMark x1="39722" y1="36222" x2="42222" y2="36222"/>
                        <a14:backgroundMark x1="47569" y1="47444" x2="48611" y2="47667"/>
                        <a14:backgroundMark x1="48750" y1="47667" x2="50278" y2="47667"/>
                        <a14:backgroundMark x1="55903" y1="65111" x2="56319" y2="64778"/>
                        <a14:backgroundMark x1="58056" y1="63222" x2="59097" y2="61333"/>
                        <a14:backgroundMark x1="58125" y1="66667" x2="59861" y2="64444"/>
                        <a14:backgroundMark x1="52431" y1="58333" x2="53472" y2="54556"/>
                        <a14:backgroundMark x1="73125" y1="39556" x2="73125" y2="39556"/>
                      </a14:backgroundRemoval>
                    </a14:imgEffect>
                  </a14:imgLayer>
                </a14:imgProps>
              </a:ext>
              <a:ext uri="{28A0092B-C50C-407E-A947-70E740481C1C}">
                <a14:useLocalDpi xmlns:a14="http://schemas.microsoft.com/office/drawing/2010/main" val="0"/>
              </a:ext>
            </a:extLst>
          </a:blip>
          <a:srcRect l="30556" t="23333" r="32222" b="23334"/>
          <a:stretch/>
        </p:blipFill>
        <p:spPr>
          <a:xfrm rot="496363">
            <a:off x="15694737" y="7887742"/>
            <a:ext cx="2448269" cy="2192480"/>
          </a:xfrm>
          <a:prstGeom prst="rect">
            <a:avLst/>
          </a:prstGeom>
        </p:spPr>
      </p:pic>
    </p:spTree>
    <p:extLst>
      <p:ext uri="{BB962C8B-B14F-4D97-AF65-F5344CB8AC3E}">
        <p14:creationId xmlns:p14="http://schemas.microsoft.com/office/powerpoint/2010/main" val="25208984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EC870"/>
        </a:solidFill>
        <a:effectLst/>
      </p:bgPr>
    </p:bg>
    <p:spTree>
      <p:nvGrpSpPr>
        <p:cNvPr id="1" name=""/>
        <p:cNvGrpSpPr/>
        <p:nvPr/>
      </p:nvGrpSpPr>
      <p:grpSpPr>
        <a:xfrm>
          <a:off x="0" y="0"/>
          <a:ext cx="0" cy="0"/>
          <a:chOff x="0" y="0"/>
          <a:chExt cx="0" cy="0"/>
        </a:xfrm>
      </p:grpSpPr>
      <p:sp>
        <p:nvSpPr>
          <p:cNvPr id="3" name="TextBox 3"/>
          <p:cNvSpPr txBox="1"/>
          <p:nvPr/>
        </p:nvSpPr>
        <p:spPr>
          <a:xfrm>
            <a:off x="533400" y="1145919"/>
            <a:ext cx="16383000" cy="1354217"/>
          </a:xfrm>
          <a:prstGeom prst="rect">
            <a:avLst/>
          </a:prstGeom>
        </p:spPr>
        <p:txBody>
          <a:bodyPr wrap="square" lIns="0" tIns="0" rIns="0" bIns="0" rtlCol="0" anchor="t">
            <a:spAutoFit/>
          </a:bodyPr>
          <a:lstStyle/>
          <a:p>
            <a:r>
              <a:rPr lang="zh-TW" altLang="zh-TW" sz="8800" b="1" dirty="0">
                <a:latin typeface="標楷體" panose="03000509000000000000" pitchFamily="65" charset="-120"/>
                <a:ea typeface="標楷體" panose="03000509000000000000" pitchFamily="65" charset="-120"/>
              </a:rPr>
              <a:t>如何避免成為性騷擾的加害人？</a:t>
            </a:r>
          </a:p>
        </p:txBody>
      </p:sp>
      <p:sp>
        <p:nvSpPr>
          <p:cNvPr id="14" name="AutoShape 7"/>
          <p:cNvSpPr/>
          <p:nvPr/>
        </p:nvSpPr>
        <p:spPr>
          <a:xfrm>
            <a:off x="10044" y="2600593"/>
            <a:ext cx="16480071" cy="0"/>
          </a:xfrm>
          <a:prstGeom prst="line">
            <a:avLst/>
          </a:prstGeom>
          <a:ln w="25400" cap="rnd">
            <a:solidFill>
              <a:srgbClr val="181A19"/>
            </a:solidFill>
            <a:prstDash val="solid"/>
            <a:headEnd type="none" w="sm" len="sm"/>
            <a:tailEnd type="none" w="sm" len="sm"/>
          </a:ln>
        </p:spPr>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5448300"/>
            <a:ext cx="5943600" cy="5237797"/>
          </a:xfrm>
          <a:prstGeom prst="rect">
            <a:avLst/>
          </a:prstGeom>
        </p:spPr>
      </p:pic>
    </p:spTree>
    <p:extLst>
      <p:ext uri="{BB962C8B-B14F-4D97-AF65-F5344CB8AC3E}">
        <p14:creationId xmlns:p14="http://schemas.microsoft.com/office/powerpoint/2010/main" val="18775239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EC870"/>
        </a:solidFill>
        <a:effectLst/>
      </p:bgPr>
    </p:bg>
    <p:spTree>
      <p:nvGrpSpPr>
        <p:cNvPr id="1" name=""/>
        <p:cNvGrpSpPr/>
        <p:nvPr/>
      </p:nvGrpSpPr>
      <p:grpSpPr>
        <a:xfrm>
          <a:off x="0" y="0"/>
          <a:ext cx="0" cy="0"/>
          <a:chOff x="0" y="0"/>
          <a:chExt cx="0" cy="0"/>
        </a:xfrm>
      </p:grpSpPr>
      <p:sp>
        <p:nvSpPr>
          <p:cNvPr id="6" name="TextBox 6"/>
          <p:cNvSpPr txBox="1"/>
          <p:nvPr/>
        </p:nvSpPr>
        <p:spPr>
          <a:xfrm>
            <a:off x="838200" y="1819513"/>
            <a:ext cx="13182600" cy="6647974"/>
          </a:xfrm>
          <a:prstGeom prst="rect">
            <a:avLst/>
          </a:prstGeom>
        </p:spPr>
        <p:txBody>
          <a:bodyPr wrap="square" lIns="0" tIns="0" rIns="0" bIns="0" rtlCol="0" anchor="t">
            <a:spAutoFit/>
          </a:bodyPr>
          <a:lstStyle/>
          <a:p>
            <a:pPr lvl="0"/>
            <a:r>
              <a:rPr lang="en-US" altLang="zh-TW" sz="5400" dirty="0">
                <a:ea typeface="標楷體" panose="03000509000000000000" pitchFamily="65" charset="-120"/>
              </a:rPr>
              <a:t>1.</a:t>
            </a:r>
            <a:r>
              <a:rPr lang="zh-TW" altLang="zh-TW" sz="5400" dirty="0">
                <a:ea typeface="標楷體" panose="03000509000000000000" pitchFamily="65" charset="-120"/>
              </a:rPr>
              <a:t>要尊重他人，並建立具有性別敏感度及尊重差異的態度。</a:t>
            </a:r>
            <a:endParaRPr lang="en-US" altLang="zh-TW" sz="5400" dirty="0">
              <a:ea typeface="標楷體" panose="03000509000000000000" pitchFamily="65" charset="-120"/>
            </a:endParaRPr>
          </a:p>
          <a:p>
            <a:pPr lvl="0"/>
            <a:endParaRPr lang="en-US" altLang="zh-TW" sz="5400" dirty="0">
              <a:ea typeface="標楷體" panose="03000509000000000000" pitchFamily="65" charset="-120"/>
            </a:endParaRPr>
          </a:p>
          <a:p>
            <a:pPr lvl="0"/>
            <a:r>
              <a:rPr lang="en-US" sz="5400" dirty="0">
                <a:solidFill>
                  <a:srgbClr val="181A19"/>
                </a:solidFill>
                <a:ea typeface="標楷體" panose="03000509000000000000" pitchFamily="65" charset="-120"/>
              </a:rPr>
              <a:t>2.</a:t>
            </a:r>
            <a:r>
              <a:rPr lang="zh-TW" altLang="zh-TW" sz="5400" dirty="0">
                <a:ea typeface="標楷體" panose="03000509000000000000" pitchFamily="65" charset="-120"/>
              </a:rPr>
              <a:t>要節制言行舉止，不要隨便以性或性別為話題開玩笑，避免以輕薄的言行舉止調侃別人、不要傳播情色信件或圖片、不要貶抑女性與隨意講黃色笑話、不要隨意碰觸</a:t>
            </a:r>
            <a:endParaRPr lang="en-US" altLang="zh-TW" sz="5400" dirty="0">
              <a:ea typeface="標楷體" panose="03000509000000000000" pitchFamily="65" charset="-120"/>
            </a:endParaRPr>
          </a:p>
          <a:p>
            <a:pPr lvl="0"/>
            <a:r>
              <a:rPr lang="zh-TW" altLang="zh-TW" sz="5400" dirty="0">
                <a:ea typeface="標楷體" panose="03000509000000000000" pitchFamily="65" charset="-120"/>
              </a:rPr>
              <a:t>他人身體、避免不當的過度追求。</a:t>
            </a:r>
            <a:endParaRPr lang="en-US" altLang="zh-TW" sz="5400" dirty="0">
              <a:ea typeface="標楷體" panose="03000509000000000000" pitchFamily="65" charset="-120"/>
            </a:endParaRPr>
          </a:p>
        </p:txBody>
      </p:sp>
      <p:pic>
        <p:nvPicPr>
          <p:cNvPr id="12290" name="Picture 2" descr="先尊重别人，才能被人尊重！ - 简书"/>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963400" y="6156905"/>
            <a:ext cx="7162801" cy="4621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4661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1000"/>
                                        <p:tgtEl>
                                          <p:spTgt spid="6">
                                            <p:txEl>
                                              <p:pRg st="3" end="3"/>
                                            </p:txEl>
                                          </p:spTgt>
                                        </p:tgtEl>
                                      </p:cBhvr>
                                    </p:animEffect>
                                    <p:anim calcmode="lin" valueType="num">
                                      <p:cBhvr>
                                        <p:cTn id="20"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EC870"/>
        </a:solidFill>
        <a:effectLst/>
      </p:bgPr>
    </p:bg>
    <p:spTree>
      <p:nvGrpSpPr>
        <p:cNvPr id="1" name=""/>
        <p:cNvGrpSpPr/>
        <p:nvPr/>
      </p:nvGrpSpPr>
      <p:grpSpPr>
        <a:xfrm>
          <a:off x="0" y="0"/>
          <a:ext cx="0" cy="0"/>
          <a:chOff x="0" y="0"/>
          <a:chExt cx="0" cy="0"/>
        </a:xfrm>
      </p:grpSpPr>
      <p:pic>
        <p:nvPicPr>
          <p:cNvPr id="13314" name="Picture 2" descr="LA CONFIANZA – Aventurar la vi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4" y="6833191"/>
            <a:ext cx="4575544" cy="34316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6"/>
          <p:cNvSpPr txBox="1"/>
          <p:nvPr/>
        </p:nvSpPr>
        <p:spPr>
          <a:xfrm>
            <a:off x="3352800" y="2650510"/>
            <a:ext cx="13792200" cy="4985980"/>
          </a:xfrm>
          <a:prstGeom prst="rect">
            <a:avLst/>
          </a:prstGeom>
        </p:spPr>
        <p:txBody>
          <a:bodyPr wrap="square" lIns="0" tIns="0" rIns="0" bIns="0" rtlCol="0" anchor="t">
            <a:spAutoFit/>
          </a:bodyPr>
          <a:lstStyle/>
          <a:p>
            <a:pPr lvl="0"/>
            <a:r>
              <a:rPr lang="en-US" altLang="zh-TW" sz="5400" dirty="0">
                <a:ea typeface="標楷體" panose="03000509000000000000" pitchFamily="65" charset="-120"/>
              </a:rPr>
              <a:t>3.</a:t>
            </a:r>
            <a:r>
              <a:rPr lang="zh-TW" altLang="zh-TW" sz="5400" dirty="0">
                <a:ea typeface="標楷體" panose="03000509000000000000" pitchFamily="65" charset="-120"/>
              </a:rPr>
              <a:t>單獨會談時，請以正式預約方式，於辦公時間在辦公室（開著門），或公共場所會面，並注意自己的言行舉止。</a:t>
            </a:r>
            <a:endParaRPr lang="en-US" altLang="zh-TW" sz="5400" dirty="0">
              <a:ea typeface="標楷體" panose="03000509000000000000" pitchFamily="65" charset="-120"/>
            </a:endParaRPr>
          </a:p>
          <a:p>
            <a:pPr lvl="0"/>
            <a:endParaRPr lang="en-US" altLang="zh-TW" sz="5400" dirty="0">
              <a:ea typeface="標楷體" panose="03000509000000000000" pitchFamily="65" charset="-120"/>
            </a:endParaRPr>
          </a:p>
          <a:p>
            <a:pPr lvl="0"/>
            <a:r>
              <a:rPr lang="en-US" sz="5400" dirty="0">
                <a:solidFill>
                  <a:srgbClr val="181A19"/>
                </a:solidFill>
                <a:ea typeface="標楷體" panose="03000509000000000000" pitchFamily="65" charset="-120"/>
              </a:rPr>
              <a:t>4.</a:t>
            </a:r>
            <a:r>
              <a:rPr lang="zh-TW" altLang="zh-TW" sz="5400" dirty="0">
                <a:ea typeface="標楷體" panose="03000509000000000000" pitchFamily="65" charset="-120"/>
              </a:rPr>
              <a:t>不要濫用他人對自己的信任及友善，遂行性</a:t>
            </a:r>
            <a:r>
              <a:rPr lang="en-US" altLang="zh-TW" sz="5400" dirty="0">
                <a:ea typeface="標楷體" panose="03000509000000000000" pitchFamily="65" charset="-120"/>
              </a:rPr>
              <a:t>			</a:t>
            </a:r>
            <a:r>
              <a:rPr lang="zh-TW" altLang="zh-TW" sz="5400" dirty="0">
                <a:ea typeface="標楷體" panose="03000509000000000000" pitchFamily="65" charset="-120"/>
              </a:rPr>
              <a:t>騷擾行為。</a:t>
            </a:r>
            <a:endParaRPr lang="en-US" altLang="zh-TW" sz="5400" dirty="0">
              <a:ea typeface="標楷體" panose="03000509000000000000" pitchFamily="65" charset="-120"/>
            </a:endParaRPr>
          </a:p>
        </p:txBody>
      </p:sp>
    </p:spTree>
    <p:extLst>
      <p:ext uri="{BB962C8B-B14F-4D97-AF65-F5344CB8AC3E}">
        <p14:creationId xmlns:p14="http://schemas.microsoft.com/office/powerpoint/2010/main" val="1822755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EC870"/>
        </a:solidFill>
        <a:effectLst/>
      </p:bgPr>
    </p:bg>
    <p:spTree>
      <p:nvGrpSpPr>
        <p:cNvPr id="1" name=""/>
        <p:cNvGrpSpPr/>
        <p:nvPr/>
      </p:nvGrpSpPr>
      <p:grpSpPr>
        <a:xfrm>
          <a:off x="0" y="0"/>
          <a:ext cx="0" cy="0"/>
          <a:chOff x="0" y="0"/>
          <a:chExt cx="0" cy="0"/>
        </a:xfrm>
      </p:grpSpPr>
      <p:sp>
        <p:nvSpPr>
          <p:cNvPr id="3" name="TextBox 3"/>
          <p:cNvSpPr txBox="1"/>
          <p:nvPr/>
        </p:nvSpPr>
        <p:spPr>
          <a:xfrm>
            <a:off x="533400" y="1145919"/>
            <a:ext cx="15956715" cy="2708434"/>
          </a:xfrm>
          <a:prstGeom prst="rect">
            <a:avLst/>
          </a:prstGeom>
        </p:spPr>
        <p:txBody>
          <a:bodyPr wrap="square" lIns="0" tIns="0" rIns="0" bIns="0" rtlCol="0" anchor="t">
            <a:spAutoFit/>
          </a:bodyPr>
          <a:lstStyle/>
          <a:p>
            <a:r>
              <a:rPr lang="zh-TW" altLang="zh-TW" sz="8800" b="1" dirty="0">
                <a:latin typeface="標楷體" panose="03000509000000000000" pitchFamily="65" charset="-120"/>
                <a:ea typeface="標楷體" panose="03000509000000000000" pitchFamily="65" charset="-120"/>
              </a:rPr>
              <a:t>身邊有朋友遇到性騷擾的情形，我可以提供怎樣的協助？</a:t>
            </a:r>
          </a:p>
        </p:txBody>
      </p:sp>
      <p:sp>
        <p:nvSpPr>
          <p:cNvPr id="14" name="AutoShape 7"/>
          <p:cNvSpPr/>
          <p:nvPr/>
        </p:nvSpPr>
        <p:spPr>
          <a:xfrm>
            <a:off x="10044" y="3924300"/>
            <a:ext cx="16480071" cy="0"/>
          </a:xfrm>
          <a:prstGeom prst="line">
            <a:avLst/>
          </a:prstGeom>
          <a:ln w="25400" cap="rnd">
            <a:solidFill>
              <a:srgbClr val="181A19"/>
            </a:solidFill>
            <a:prstDash val="solid"/>
            <a:headEnd type="none" w="sm" len="sm"/>
            <a:tailEnd type="none" w="sm" len="sm"/>
          </a:ln>
        </p:spPr>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5448300"/>
            <a:ext cx="5943600" cy="5237797"/>
          </a:xfrm>
          <a:prstGeom prst="rect">
            <a:avLst/>
          </a:prstGeom>
        </p:spPr>
      </p:pic>
    </p:spTree>
    <p:extLst>
      <p:ext uri="{BB962C8B-B14F-4D97-AF65-F5344CB8AC3E}">
        <p14:creationId xmlns:p14="http://schemas.microsoft.com/office/powerpoint/2010/main" val="24589552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EC870"/>
        </a:solidFill>
        <a:effectLst/>
      </p:bgPr>
    </p:bg>
    <p:spTree>
      <p:nvGrpSpPr>
        <p:cNvPr id="1" name=""/>
        <p:cNvGrpSpPr/>
        <p:nvPr/>
      </p:nvGrpSpPr>
      <p:grpSpPr>
        <a:xfrm>
          <a:off x="0" y="0"/>
          <a:ext cx="0" cy="0"/>
          <a:chOff x="0" y="0"/>
          <a:chExt cx="0" cy="0"/>
        </a:xfrm>
      </p:grpSpPr>
      <p:sp>
        <p:nvSpPr>
          <p:cNvPr id="6" name="TextBox 6"/>
          <p:cNvSpPr txBox="1"/>
          <p:nvPr/>
        </p:nvSpPr>
        <p:spPr>
          <a:xfrm>
            <a:off x="838200" y="2235012"/>
            <a:ext cx="12420600" cy="5816977"/>
          </a:xfrm>
          <a:prstGeom prst="rect">
            <a:avLst/>
          </a:prstGeom>
        </p:spPr>
        <p:txBody>
          <a:bodyPr wrap="square" lIns="0" tIns="0" rIns="0" bIns="0" rtlCol="0" anchor="t">
            <a:spAutoFit/>
          </a:bodyPr>
          <a:lstStyle/>
          <a:p>
            <a:pPr lvl="0"/>
            <a:r>
              <a:rPr lang="en-US" altLang="zh-TW" sz="5400" dirty="0">
                <a:ea typeface="標楷體" panose="03000509000000000000" pitchFamily="65" charset="-120"/>
              </a:rPr>
              <a:t>1.</a:t>
            </a:r>
            <a:r>
              <a:rPr lang="zh-TW" altLang="zh-TW" sz="5400" dirty="0">
                <a:ea typeface="標楷體" panose="03000509000000000000" pitchFamily="65" charset="-120"/>
              </a:rPr>
              <a:t>提供情緒支持及申訴資源，必要時可以成為證人之一。</a:t>
            </a:r>
            <a:endParaRPr lang="en-US" altLang="zh-TW" sz="5400" dirty="0">
              <a:ea typeface="標楷體" panose="03000509000000000000" pitchFamily="65" charset="-120"/>
            </a:endParaRPr>
          </a:p>
          <a:p>
            <a:pPr lvl="0"/>
            <a:endParaRPr lang="zh-TW" altLang="zh-TW" sz="5400" dirty="0">
              <a:ea typeface="標楷體" panose="03000509000000000000" pitchFamily="65" charset="-120"/>
            </a:endParaRPr>
          </a:p>
          <a:p>
            <a:pPr lvl="0"/>
            <a:r>
              <a:rPr lang="en-US" altLang="zh-TW" sz="5400" dirty="0">
                <a:ea typeface="標楷體" panose="03000509000000000000" pitchFamily="65" charset="-120"/>
              </a:rPr>
              <a:t>2.</a:t>
            </a:r>
            <a:r>
              <a:rPr lang="zh-TW" altLang="zh-TW" sz="5400" dirty="0">
                <a:ea typeface="標楷體" panose="03000509000000000000" pitchFamily="65" charset="-120"/>
              </a:rPr>
              <a:t>若當事人要提出申訴，你</a:t>
            </a:r>
            <a:r>
              <a:rPr lang="en-US" altLang="zh-TW" sz="5400" dirty="0">
                <a:ea typeface="標楷體" panose="03000509000000000000" pitchFamily="65" charset="-120"/>
              </a:rPr>
              <a:t>/</a:t>
            </a:r>
            <a:r>
              <a:rPr lang="zh-TW" altLang="zh-TW" sz="5400" dirty="0">
                <a:ea typeface="標楷體" panose="03000509000000000000" pitchFamily="65" charset="-120"/>
              </a:rPr>
              <a:t>妳可以陪伴、傾聽及接納當事人經歷這段歷程的心情。</a:t>
            </a:r>
            <a:endParaRPr lang="en-US" altLang="zh-TW" sz="5400" dirty="0">
              <a:ea typeface="標楷體" panose="03000509000000000000" pitchFamily="65" charset="-120"/>
            </a:endParaRPr>
          </a:p>
          <a:p>
            <a:pPr lvl="0"/>
            <a:endParaRPr lang="zh-TW" altLang="zh-TW" sz="5400" dirty="0">
              <a:ea typeface="標楷體" panose="03000509000000000000" pitchFamily="65" charset="-120"/>
            </a:endParaRPr>
          </a:p>
          <a:p>
            <a:r>
              <a:rPr lang="en-US" altLang="zh-TW" sz="5400" dirty="0">
                <a:ea typeface="標楷體" panose="03000509000000000000" pitchFamily="65" charset="-120"/>
              </a:rPr>
              <a:t>3.</a:t>
            </a:r>
            <a:r>
              <a:rPr lang="zh-TW" altLang="zh-TW" sz="5400" dirty="0">
                <a:ea typeface="標楷體" panose="03000509000000000000" pitchFamily="65" charset="-120"/>
              </a:rPr>
              <a:t>尊重當事人的情緒感受。</a:t>
            </a:r>
            <a:endParaRPr lang="en-US" altLang="zh-TW" sz="5400" dirty="0">
              <a:ea typeface="標楷體" panose="03000509000000000000" pitchFamily="65" charset="-120"/>
            </a:endParaRPr>
          </a:p>
        </p:txBody>
      </p:sp>
      <p:pic>
        <p:nvPicPr>
          <p:cNvPr id="14340" name="Picture 4" descr="兔兔排排坐/54片/世界別為我擔心/幾米/拼圖卡片- 雷諾瓦拼圖文化坊"/>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96799" y="6434049"/>
            <a:ext cx="5823099" cy="3852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0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EC870"/>
        </a:solidFill>
        <a:effectLst/>
      </p:bgPr>
    </p:bg>
    <p:spTree>
      <p:nvGrpSpPr>
        <p:cNvPr id="1" name=""/>
        <p:cNvGrpSpPr/>
        <p:nvPr/>
      </p:nvGrpSpPr>
      <p:grpSpPr>
        <a:xfrm>
          <a:off x="0" y="0"/>
          <a:ext cx="0" cy="0"/>
          <a:chOff x="0" y="0"/>
          <a:chExt cx="0" cy="0"/>
        </a:xfrm>
      </p:grpSpPr>
      <p:sp>
        <p:nvSpPr>
          <p:cNvPr id="3" name="TextBox 3"/>
          <p:cNvSpPr txBox="1"/>
          <p:nvPr/>
        </p:nvSpPr>
        <p:spPr>
          <a:xfrm>
            <a:off x="533400" y="1145919"/>
            <a:ext cx="16383000" cy="2708434"/>
          </a:xfrm>
          <a:prstGeom prst="rect">
            <a:avLst/>
          </a:prstGeom>
        </p:spPr>
        <p:txBody>
          <a:bodyPr wrap="square" lIns="0" tIns="0" rIns="0" bIns="0" rtlCol="0" anchor="t">
            <a:spAutoFit/>
          </a:bodyPr>
          <a:lstStyle/>
          <a:p>
            <a:r>
              <a:rPr lang="zh-TW" altLang="zh-TW" sz="8800" b="1" dirty="0">
                <a:latin typeface="標楷體" panose="03000509000000000000" pitchFamily="65" charset="-120"/>
                <a:ea typeface="標楷體" panose="03000509000000000000" pitchFamily="65" charset="-120"/>
              </a:rPr>
              <a:t>身為教牧人員，我該如何因應教會性騷擾事件？</a:t>
            </a:r>
          </a:p>
        </p:txBody>
      </p:sp>
      <p:sp>
        <p:nvSpPr>
          <p:cNvPr id="14" name="AutoShape 7"/>
          <p:cNvSpPr/>
          <p:nvPr/>
        </p:nvSpPr>
        <p:spPr>
          <a:xfrm>
            <a:off x="10044" y="4076700"/>
            <a:ext cx="16480071" cy="0"/>
          </a:xfrm>
          <a:prstGeom prst="line">
            <a:avLst/>
          </a:prstGeom>
          <a:ln w="25400" cap="rnd">
            <a:solidFill>
              <a:srgbClr val="181A19"/>
            </a:solidFill>
            <a:prstDash val="solid"/>
            <a:headEnd type="none" w="sm" len="sm"/>
            <a:tailEnd type="none" w="sm" len="sm"/>
          </a:ln>
        </p:spPr>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5448300"/>
            <a:ext cx="5943600" cy="5237797"/>
          </a:xfrm>
          <a:prstGeom prst="rect">
            <a:avLst/>
          </a:prstGeom>
        </p:spPr>
      </p:pic>
    </p:spTree>
    <p:extLst>
      <p:ext uri="{BB962C8B-B14F-4D97-AF65-F5344CB8AC3E}">
        <p14:creationId xmlns:p14="http://schemas.microsoft.com/office/powerpoint/2010/main" val="14200684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EC870"/>
        </a:solidFill>
        <a:effectLst/>
      </p:bgPr>
    </p:bg>
    <p:spTree>
      <p:nvGrpSpPr>
        <p:cNvPr id="1" name=""/>
        <p:cNvGrpSpPr/>
        <p:nvPr/>
      </p:nvGrpSpPr>
      <p:grpSpPr>
        <a:xfrm>
          <a:off x="0" y="0"/>
          <a:ext cx="0" cy="0"/>
          <a:chOff x="0" y="0"/>
          <a:chExt cx="0" cy="0"/>
        </a:xfrm>
      </p:grpSpPr>
      <p:sp>
        <p:nvSpPr>
          <p:cNvPr id="6" name="TextBox 6"/>
          <p:cNvSpPr txBox="1"/>
          <p:nvPr/>
        </p:nvSpPr>
        <p:spPr>
          <a:xfrm>
            <a:off x="838200" y="1404015"/>
            <a:ext cx="13944600" cy="7478970"/>
          </a:xfrm>
          <a:prstGeom prst="rect">
            <a:avLst/>
          </a:prstGeom>
        </p:spPr>
        <p:txBody>
          <a:bodyPr wrap="square" lIns="0" tIns="0" rIns="0" bIns="0" rtlCol="0" anchor="t">
            <a:spAutoFit/>
          </a:bodyPr>
          <a:lstStyle/>
          <a:p>
            <a:r>
              <a:rPr lang="en-US" altLang="zh-TW" sz="5400" dirty="0">
                <a:ea typeface="標楷體" panose="03000509000000000000" pitchFamily="65" charset="-120"/>
              </a:rPr>
              <a:t>1.</a:t>
            </a:r>
            <a:r>
              <a:rPr lang="zh-TW" altLang="zh-TW" sz="5400" dirty="0">
                <a:ea typeface="標楷體" panose="03000509000000000000" pitchFamily="65" charset="-120"/>
              </a:rPr>
              <a:t>維持良好的界線，保護自己也保護對方。</a:t>
            </a:r>
          </a:p>
          <a:p>
            <a:endParaRPr lang="en-US" altLang="zh-TW" sz="5400" dirty="0">
              <a:ea typeface="標楷體" panose="03000509000000000000" pitchFamily="65" charset="-120"/>
            </a:endParaRPr>
          </a:p>
          <a:p>
            <a:r>
              <a:rPr lang="en-US" altLang="zh-TW" sz="5400" dirty="0">
                <a:ea typeface="標楷體" panose="03000509000000000000" pitchFamily="65" charset="-120"/>
              </a:rPr>
              <a:t>2.</a:t>
            </a:r>
            <a:r>
              <a:rPr lang="zh-TW" altLang="zh-TW" sz="5400" dirty="0">
                <a:ea typeface="標楷體" panose="03000509000000000000" pitchFamily="65" charset="-120"/>
              </a:rPr>
              <a:t>尊重「性騷擾中訴處理委員會」的處理方式。</a:t>
            </a:r>
          </a:p>
          <a:p>
            <a:pPr lvl="0"/>
            <a:endParaRPr lang="en-US" altLang="zh-TW" sz="5400" dirty="0">
              <a:ea typeface="標楷體" panose="03000509000000000000" pitchFamily="65" charset="-120"/>
            </a:endParaRPr>
          </a:p>
          <a:p>
            <a:r>
              <a:rPr lang="en-US" altLang="zh-TW" sz="5400" dirty="0">
                <a:ea typeface="標楷體" panose="03000509000000000000" pitchFamily="65" charset="-120"/>
              </a:rPr>
              <a:t>3.</a:t>
            </a:r>
            <a:r>
              <a:rPr lang="zh-TW" altLang="zh-TW" sz="5400" dirty="0">
                <a:ea typeface="標楷體" panose="03000509000000000000" pitchFamily="65" charset="-120"/>
              </a:rPr>
              <a:t>勿將性騷擾事件公開傳達出去，保護當事人隱私。</a:t>
            </a:r>
          </a:p>
          <a:p>
            <a:pPr lvl="0"/>
            <a:endParaRPr lang="en-US" altLang="zh-TW" sz="5400" dirty="0">
              <a:ea typeface="標楷體" panose="03000509000000000000" pitchFamily="65" charset="-120"/>
            </a:endParaRPr>
          </a:p>
          <a:p>
            <a:r>
              <a:rPr lang="en-US" sz="5400" dirty="0">
                <a:solidFill>
                  <a:srgbClr val="181A19"/>
                </a:solidFill>
                <a:ea typeface="標楷體" panose="03000509000000000000" pitchFamily="65" charset="-120"/>
              </a:rPr>
              <a:t>4.</a:t>
            </a:r>
            <a:r>
              <a:rPr lang="zh-TW" altLang="zh-TW" sz="5400" dirty="0">
                <a:ea typeface="標楷體" panose="03000509000000000000" pitchFamily="65" charset="-120"/>
              </a:rPr>
              <a:t>視情況轉介資源給事件相關人，輔導當事人尋求專業協助。</a:t>
            </a:r>
          </a:p>
        </p:txBody>
      </p:sp>
    </p:spTree>
    <p:extLst>
      <p:ext uri="{BB962C8B-B14F-4D97-AF65-F5344CB8AC3E}">
        <p14:creationId xmlns:p14="http://schemas.microsoft.com/office/powerpoint/2010/main" val="156873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animEffect transition="in" filter="fade">
                                      <p:cBhvr>
                                        <p:cTn id="28" dur="1000"/>
                                        <p:tgtEl>
                                          <p:spTgt spid="6">
                                            <p:txEl>
                                              <p:pRg st="6" end="6"/>
                                            </p:txEl>
                                          </p:spTgt>
                                        </p:tgtEl>
                                      </p:cBhvr>
                                    </p:animEffect>
                                    <p:anim calcmode="lin" valueType="num">
                                      <p:cBhvr>
                                        <p:cTn id="29"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EC870"/>
        </a:solidFill>
        <a:effectLst/>
      </p:bgPr>
    </p:bg>
    <p:spTree>
      <p:nvGrpSpPr>
        <p:cNvPr id="1" name=""/>
        <p:cNvGrpSpPr/>
        <p:nvPr/>
      </p:nvGrpSpPr>
      <p:grpSpPr>
        <a:xfrm>
          <a:off x="0" y="0"/>
          <a:ext cx="0" cy="0"/>
          <a:chOff x="0" y="0"/>
          <a:chExt cx="0" cy="0"/>
        </a:xfrm>
      </p:grpSpPr>
      <p:sp>
        <p:nvSpPr>
          <p:cNvPr id="3" name="TextBox 3"/>
          <p:cNvSpPr txBox="1"/>
          <p:nvPr/>
        </p:nvSpPr>
        <p:spPr>
          <a:xfrm>
            <a:off x="533400" y="1145919"/>
            <a:ext cx="16383000" cy="2708434"/>
          </a:xfrm>
          <a:prstGeom prst="rect">
            <a:avLst/>
          </a:prstGeom>
        </p:spPr>
        <p:txBody>
          <a:bodyPr wrap="square" lIns="0" tIns="0" rIns="0" bIns="0" rtlCol="0" anchor="t">
            <a:spAutoFit/>
          </a:bodyPr>
          <a:lstStyle/>
          <a:p>
            <a:r>
              <a:rPr lang="zh-TW" altLang="zh-TW" sz="8800" b="1" dirty="0">
                <a:latin typeface="標楷體" panose="03000509000000000000" pitchFamily="65" charset="-120"/>
                <a:ea typeface="標楷體" panose="03000509000000000000" pitchFamily="65" charset="-120"/>
              </a:rPr>
              <a:t>如何向中會的「性騷擾申訴處理委員會」提出申訴？</a:t>
            </a:r>
          </a:p>
        </p:txBody>
      </p:sp>
      <p:sp>
        <p:nvSpPr>
          <p:cNvPr id="14" name="AutoShape 7"/>
          <p:cNvSpPr/>
          <p:nvPr/>
        </p:nvSpPr>
        <p:spPr>
          <a:xfrm>
            <a:off x="10044" y="4076700"/>
            <a:ext cx="16480071" cy="0"/>
          </a:xfrm>
          <a:prstGeom prst="line">
            <a:avLst/>
          </a:prstGeom>
          <a:ln w="25400" cap="rnd">
            <a:solidFill>
              <a:srgbClr val="181A19"/>
            </a:solidFill>
            <a:prstDash val="solid"/>
            <a:headEnd type="none" w="sm" len="sm"/>
            <a:tailEnd type="none" w="sm" len="sm"/>
          </a:ln>
        </p:spPr>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5448300"/>
            <a:ext cx="5943600" cy="5237797"/>
          </a:xfrm>
          <a:prstGeom prst="rect">
            <a:avLst/>
          </a:prstGeom>
        </p:spPr>
      </p:pic>
    </p:spTree>
    <p:extLst>
      <p:ext uri="{BB962C8B-B14F-4D97-AF65-F5344CB8AC3E}">
        <p14:creationId xmlns:p14="http://schemas.microsoft.com/office/powerpoint/2010/main" val="31291236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EC870"/>
        </a:solidFill>
        <a:effectLst/>
      </p:bgPr>
    </p:bg>
    <p:spTree>
      <p:nvGrpSpPr>
        <p:cNvPr id="1" name=""/>
        <p:cNvGrpSpPr/>
        <p:nvPr/>
      </p:nvGrpSpPr>
      <p:grpSpPr>
        <a:xfrm>
          <a:off x="0" y="0"/>
          <a:ext cx="0" cy="0"/>
          <a:chOff x="0" y="0"/>
          <a:chExt cx="0" cy="0"/>
        </a:xfrm>
      </p:grpSpPr>
      <p:sp>
        <p:nvSpPr>
          <p:cNvPr id="6" name="TextBox 6"/>
          <p:cNvSpPr txBox="1"/>
          <p:nvPr/>
        </p:nvSpPr>
        <p:spPr>
          <a:xfrm>
            <a:off x="838200" y="2235012"/>
            <a:ext cx="12268200" cy="5816977"/>
          </a:xfrm>
          <a:prstGeom prst="rect">
            <a:avLst/>
          </a:prstGeom>
        </p:spPr>
        <p:txBody>
          <a:bodyPr wrap="square" lIns="0" tIns="0" rIns="0" bIns="0" rtlCol="0" anchor="t">
            <a:spAutoFit/>
          </a:bodyPr>
          <a:lstStyle/>
          <a:p>
            <a:pPr lvl="0"/>
            <a:r>
              <a:rPr lang="en-US" altLang="zh-TW" sz="5400" dirty="0">
                <a:ea typeface="標楷體" panose="03000509000000000000" pitchFamily="65" charset="-120"/>
              </a:rPr>
              <a:t>1.</a:t>
            </a:r>
            <a:r>
              <a:rPr lang="zh-TW" altLang="zh-TW" sz="5400" dirty="0">
                <a:ea typeface="標楷體" panose="03000509000000000000" pitchFamily="65" charset="-120"/>
              </a:rPr>
              <a:t>請於事發一年內以書面向受理單位提出。</a:t>
            </a:r>
            <a:endParaRPr lang="en-US" altLang="zh-TW" sz="5400" dirty="0">
              <a:ea typeface="標楷體" panose="03000509000000000000" pitchFamily="65" charset="-120"/>
            </a:endParaRPr>
          </a:p>
          <a:p>
            <a:pPr lvl="0"/>
            <a:endParaRPr lang="zh-TW" altLang="zh-TW" sz="5400" dirty="0">
              <a:ea typeface="標楷體" panose="03000509000000000000" pitchFamily="65" charset="-120"/>
            </a:endParaRPr>
          </a:p>
          <a:p>
            <a:pPr lvl="0"/>
            <a:r>
              <a:rPr lang="en-US" altLang="zh-TW" sz="5400" dirty="0">
                <a:ea typeface="標楷體" panose="03000509000000000000" pitchFamily="65" charset="-120"/>
              </a:rPr>
              <a:t>2.</a:t>
            </a:r>
            <a:r>
              <a:rPr lang="zh-TW" altLang="zh-TW" sz="5400" dirty="0">
                <a:ea typeface="標楷體" panose="03000509000000000000" pitchFamily="65" charset="-120"/>
              </a:rPr>
              <a:t>請至總會性別公義委員會網頁</a:t>
            </a:r>
            <a:endParaRPr lang="en-US" altLang="zh-TW" sz="5400" dirty="0">
              <a:ea typeface="標楷體" panose="03000509000000000000" pitchFamily="65" charset="-120"/>
            </a:endParaRPr>
          </a:p>
          <a:p>
            <a:pPr lvl="0"/>
            <a:r>
              <a:rPr lang="zh-TW" altLang="zh-TW" sz="5400" dirty="0">
                <a:ea typeface="標楷體" panose="03000509000000000000" pitchFamily="65" charset="-120"/>
              </a:rPr>
              <a:t>（網址：</a:t>
            </a:r>
            <a:r>
              <a:rPr lang="en-US" altLang="zh-TW" sz="5400" dirty="0">
                <a:ea typeface="標楷體" panose="03000509000000000000" pitchFamily="65" charset="-120"/>
              </a:rPr>
              <a:t>http://gender.pct.org.tw</a:t>
            </a:r>
            <a:r>
              <a:rPr lang="zh-TW" altLang="zh-TW" sz="5400" dirty="0">
                <a:ea typeface="標楷體" panose="03000509000000000000" pitchFamily="65" charset="-120"/>
              </a:rPr>
              <a:t>內「台灣基督長老教會性騷擾防治措施、申訴及懲戒辦法」之附檔，下載「性騷擾事件申訴書」填寫。</a:t>
            </a:r>
          </a:p>
        </p:txBody>
      </p:sp>
    </p:spTree>
    <p:extLst>
      <p:ext uri="{BB962C8B-B14F-4D97-AF65-F5344CB8AC3E}">
        <p14:creationId xmlns:p14="http://schemas.microsoft.com/office/powerpoint/2010/main" val="120836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1000"/>
                                        <p:tgtEl>
                                          <p:spTgt spid="6">
                                            <p:txEl>
                                              <p:pRg st="3" end="3"/>
                                            </p:txEl>
                                          </p:spTgt>
                                        </p:tgtEl>
                                      </p:cBhvr>
                                    </p:animEffect>
                                    <p:anim calcmode="lin" valueType="num">
                                      <p:cBhvr>
                                        <p:cTn id="20"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EC870"/>
        </a:solidFill>
        <a:effectLst/>
      </p:bgPr>
    </p:bg>
    <p:spTree>
      <p:nvGrpSpPr>
        <p:cNvPr id="1" name=""/>
        <p:cNvGrpSpPr/>
        <p:nvPr/>
      </p:nvGrpSpPr>
      <p:grpSpPr>
        <a:xfrm>
          <a:off x="0" y="0"/>
          <a:ext cx="0" cy="0"/>
          <a:chOff x="0" y="0"/>
          <a:chExt cx="0" cy="0"/>
        </a:xfrm>
      </p:grpSpPr>
      <p:sp>
        <p:nvSpPr>
          <p:cNvPr id="6" name="TextBox 6"/>
          <p:cNvSpPr txBox="1"/>
          <p:nvPr/>
        </p:nvSpPr>
        <p:spPr>
          <a:xfrm>
            <a:off x="838200" y="3897005"/>
            <a:ext cx="11887200" cy="2492990"/>
          </a:xfrm>
          <a:prstGeom prst="rect">
            <a:avLst/>
          </a:prstGeom>
        </p:spPr>
        <p:txBody>
          <a:bodyPr wrap="square" lIns="0" tIns="0" rIns="0" bIns="0" rtlCol="0" anchor="t">
            <a:spAutoFit/>
          </a:bodyPr>
          <a:lstStyle/>
          <a:p>
            <a:r>
              <a:rPr lang="en-US" altLang="zh-TW" sz="5400" dirty="0">
                <a:ea typeface="標楷體" panose="03000509000000000000" pitchFamily="65" charset="-120"/>
              </a:rPr>
              <a:t>3.</a:t>
            </a:r>
            <a:r>
              <a:rPr lang="zh-TW" altLang="zh-TW" sz="5400" dirty="0">
                <a:ea typeface="標楷體" panose="03000509000000000000" pitchFamily="65" charset="-120"/>
              </a:rPr>
              <a:t>填寫完「性騷擾事件申訴書」及檢具證明，</a:t>
            </a:r>
            <a:r>
              <a:rPr lang="en-US" altLang="zh-TW" sz="5400" dirty="0">
                <a:ea typeface="標楷體" panose="03000509000000000000" pitchFamily="65" charset="-120"/>
              </a:rPr>
              <a:t>e-mail</a:t>
            </a:r>
            <a:r>
              <a:rPr lang="zh-TW" altLang="zh-TW" sz="5400" dirty="0">
                <a:ea typeface="標楷體" panose="03000509000000000000" pitchFamily="65" charset="-120"/>
              </a:rPr>
              <a:t>或紙本寄至各中會事務所性別公義部收。</a:t>
            </a:r>
            <a:endParaRPr lang="en-US" altLang="zh-TW" sz="5400" dirty="0">
              <a:ea typeface="標楷體" panose="03000509000000000000" pitchFamily="65" charset="-120"/>
            </a:endParaRPr>
          </a:p>
        </p:txBody>
      </p:sp>
    </p:spTree>
    <p:extLst>
      <p:ext uri="{BB962C8B-B14F-4D97-AF65-F5344CB8AC3E}">
        <p14:creationId xmlns:p14="http://schemas.microsoft.com/office/powerpoint/2010/main" val="305372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C870"/>
        </a:solidFill>
        <a:effectLst/>
      </p:bgPr>
    </p:bg>
    <p:spTree>
      <p:nvGrpSpPr>
        <p:cNvPr id="1" name=""/>
        <p:cNvGrpSpPr/>
        <p:nvPr/>
      </p:nvGrpSpPr>
      <p:grpSpPr>
        <a:xfrm>
          <a:off x="0" y="0"/>
          <a:ext cx="0" cy="0"/>
          <a:chOff x="0" y="0"/>
          <a:chExt cx="0" cy="0"/>
        </a:xfrm>
      </p:grpSpPr>
      <p:sp>
        <p:nvSpPr>
          <p:cNvPr id="5" name="TextBox 5"/>
          <p:cNvSpPr txBox="1"/>
          <p:nvPr/>
        </p:nvSpPr>
        <p:spPr>
          <a:xfrm>
            <a:off x="8686800" y="1297713"/>
            <a:ext cx="7674576" cy="1035580"/>
          </a:xfrm>
          <a:prstGeom prst="rect">
            <a:avLst/>
          </a:prstGeom>
        </p:spPr>
        <p:txBody>
          <a:bodyPr wrap="square" lIns="0" tIns="0" rIns="0" bIns="0" rtlCol="0" anchor="t">
            <a:spAutoFit/>
          </a:bodyPr>
          <a:lstStyle/>
          <a:p>
            <a:pPr>
              <a:lnSpc>
                <a:spcPts val="7800"/>
              </a:lnSpc>
            </a:pPr>
            <a:r>
              <a:rPr lang="zh-TW" altLang="zh-TW" sz="8800" b="1" dirty="0">
                <a:ea typeface="標楷體" panose="03000509000000000000" pitchFamily="65" charset="-120"/>
              </a:rPr>
              <a:t>性騷擾是</a:t>
            </a:r>
            <a:r>
              <a:rPr lang="en-US" altLang="zh-TW" sz="8800" b="1" dirty="0">
                <a:ea typeface="標楷體" panose="03000509000000000000" pitchFamily="65" charset="-120"/>
              </a:rPr>
              <a:t>…</a:t>
            </a:r>
            <a:endParaRPr lang="en-US" sz="49600" dirty="0">
              <a:solidFill>
                <a:srgbClr val="181A19"/>
              </a:solidFill>
              <a:ea typeface="標楷體" panose="03000509000000000000" pitchFamily="65" charset="-120"/>
            </a:endParaRPr>
          </a:p>
        </p:txBody>
      </p:sp>
      <p:sp>
        <p:nvSpPr>
          <p:cNvPr id="6" name="TextBox 6"/>
          <p:cNvSpPr txBox="1"/>
          <p:nvPr/>
        </p:nvSpPr>
        <p:spPr>
          <a:xfrm>
            <a:off x="8422911" y="2835684"/>
            <a:ext cx="9255489" cy="5816977"/>
          </a:xfrm>
          <a:prstGeom prst="rect">
            <a:avLst/>
          </a:prstGeom>
        </p:spPr>
        <p:txBody>
          <a:bodyPr wrap="square" lIns="0" tIns="0" rIns="0" bIns="0" rtlCol="0" anchor="t">
            <a:spAutoFit/>
          </a:bodyPr>
          <a:lstStyle/>
          <a:p>
            <a:pPr algn="dist"/>
            <a:r>
              <a:rPr lang="zh-TW" altLang="zh-TW" sz="5400" dirty="0">
                <a:latin typeface="標楷體" panose="03000509000000000000" pitchFamily="65" charset="-120"/>
                <a:ea typeface="標楷體" panose="03000509000000000000" pitchFamily="65" charset="-120"/>
              </a:rPr>
              <a:t>一切不受到歡迎的、與性或性別有關，會讓人感到不舒服不自在、覺得被冒犯、被侮辱的言行舉止。在嚴重的情況下，甚至會影響到被害人就學或就業機會的表現，或影響日常生活之進行，就可能構成性騷擾。</a:t>
            </a:r>
            <a:endParaRPr lang="en-US" sz="5400" dirty="0">
              <a:solidFill>
                <a:srgbClr val="181A19"/>
              </a:solidFill>
              <a:latin typeface="標楷體" panose="03000509000000000000" pitchFamily="65" charset="-120"/>
              <a:ea typeface="標楷體" panose="03000509000000000000" pitchFamily="65" charset="-120"/>
            </a:endParaRPr>
          </a:p>
        </p:txBody>
      </p:sp>
      <p:sp>
        <p:nvSpPr>
          <p:cNvPr id="7" name="AutoShape 7"/>
          <p:cNvSpPr/>
          <p:nvPr/>
        </p:nvSpPr>
        <p:spPr>
          <a:xfrm>
            <a:off x="8378817" y="2500756"/>
            <a:ext cx="9909183" cy="0"/>
          </a:xfrm>
          <a:prstGeom prst="line">
            <a:avLst/>
          </a:prstGeom>
          <a:ln w="25400" cap="rnd">
            <a:solidFill>
              <a:srgbClr val="181A19"/>
            </a:solidFill>
            <a:prstDash val="solid"/>
            <a:headEnd type="none" w="sm" len="sm"/>
            <a:tailEnd type="none" w="sm" len="sm"/>
          </a:ln>
        </p:spPr>
      </p:sp>
      <p:pic>
        <p:nvPicPr>
          <p:cNvPr id="8" name="圖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3651999"/>
            <a:ext cx="5424407" cy="4859364"/>
          </a:xfrm>
          <a:prstGeom prst="rect">
            <a:avLst/>
          </a:prstGeom>
        </p:spPr>
      </p:pic>
    </p:spTree>
    <p:extLst>
      <p:ext uri="{BB962C8B-B14F-4D97-AF65-F5344CB8AC3E}">
        <p14:creationId xmlns:p14="http://schemas.microsoft.com/office/powerpoint/2010/main" val="1176523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EC870"/>
        </a:solidFill>
        <a:effectLst/>
      </p:bgPr>
    </p:bg>
    <p:spTree>
      <p:nvGrpSpPr>
        <p:cNvPr id="1" name=""/>
        <p:cNvGrpSpPr/>
        <p:nvPr/>
      </p:nvGrpSpPr>
      <p:grpSpPr>
        <a:xfrm>
          <a:off x="0" y="0"/>
          <a:ext cx="0" cy="0"/>
          <a:chOff x="0" y="0"/>
          <a:chExt cx="0" cy="0"/>
        </a:xfrm>
      </p:grpSpPr>
      <p:sp>
        <p:nvSpPr>
          <p:cNvPr id="3" name="TextBox 3"/>
          <p:cNvSpPr txBox="1"/>
          <p:nvPr/>
        </p:nvSpPr>
        <p:spPr>
          <a:xfrm>
            <a:off x="533400" y="1145919"/>
            <a:ext cx="16383000" cy="1354217"/>
          </a:xfrm>
          <a:prstGeom prst="rect">
            <a:avLst/>
          </a:prstGeom>
        </p:spPr>
        <p:txBody>
          <a:bodyPr wrap="square" lIns="0" tIns="0" rIns="0" bIns="0" rtlCol="0" anchor="t">
            <a:spAutoFit/>
          </a:bodyPr>
          <a:lstStyle/>
          <a:p>
            <a:r>
              <a:rPr lang="zh-TW" altLang="zh-TW" sz="8800" b="1" dirty="0">
                <a:latin typeface="標楷體" panose="03000509000000000000" pitchFamily="65" charset="-120"/>
                <a:ea typeface="標楷體" panose="03000509000000000000" pitchFamily="65" charset="-120"/>
              </a:rPr>
              <a:t>本會處理性騷擾申訴案件流程</a:t>
            </a:r>
          </a:p>
        </p:txBody>
      </p:sp>
      <p:sp>
        <p:nvSpPr>
          <p:cNvPr id="14" name="AutoShape 7"/>
          <p:cNvSpPr/>
          <p:nvPr/>
        </p:nvSpPr>
        <p:spPr>
          <a:xfrm>
            <a:off x="10044" y="2600593"/>
            <a:ext cx="16480071" cy="0"/>
          </a:xfrm>
          <a:prstGeom prst="line">
            <a:avLst/>
          </a:prstGeom>
          <a:ln w="25400" cap="rnd">
            <a:solidFill>
              <a:srgbClr val="181A19"/>
            </a:solidFill>
            <a:prstDash val="solid"/>
            <a:headEnd type="none" w="sm" len="sm"/>
            <a:tailEnd type="none" w="sm" len="sm"/>
          </a:ln>
        </p:spPr>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5448300"/>
            <a:ext cx="5943600" cy="5237797"/>
          </a:xfrm>
          <a:prstGeom prst="rect">
            <a:avLst/>
          </a:prstGeom>
        </p:spPr>
      </p:pic>
    </p:spTree>
    <p:extLst>
      <p:ext uri="{BB962C8B-B14F-4D97-AF65-F5344CB8AC3E}">
        <p14:creationId xmlns:p14="http://schemas.microsoft.com/office/powerpoint/2010/main" val="28304934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圖片 1"/>
          <p:cNvPicPr/>
          <p:nvPr/>
        </p:nvPicPr>
        <p:blipFill rotWithShape="1">
          <a:blip r:embed="rId2">
            <a:extLst>
              <a:ext uri="{28A0092B-C50C-407E-A947-70E740481C1C}">
                <a14:useLocalDpi xmlns:a14="http://schemas.microsoft.com/office/drawing/2010/main" val="0"/>
              </a:ext>
            </a:extLst>
          </a:blip>
          <a:srcRect t="1488"/>
          <a:stretch/>
        </p:blipFill>
        <p:spPr>
          <a:xfrm>
            <a:off x="5257800" y="0"/>
            <a:ext cx="7772400" cy="10286999"/>
          </a:xfrm>
          <a:prstGeom prst="rect">
            <a:avLst/>
          </a:prstGeom>
        </p:spPr>
      </p:pic>
      <p:sp>
        <p:nvSpPr>
          <p:cNvPr id="3" name="矩形 2"/>
          <p:cNvSpPr/>
          <p:nvPr/>
        </p:nvSpPr>
        <p:spPr>
          <a:xfrm>
            <a:off x="609600" y="1257300"/>
            <a:ext cx="4191000" cy="1754326"/>
          </a:xfrm>
          <a:prstGeom prst="rect">
            <a:avLst/>
          </a:prstGeom>
        </p:spPr>
        <p:txBody>
          <a:bodyPr wrap="square">
            <a:spAutoFit/>
          </a:bodyPr>
          <a:lstStyle/>
          <a:p>
            <a:r>
              <a:rPr lang="zh-TW" altLang="zh-TW" sz="36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台灣基督長老教會各單位受理性騷擾案件處理流程</a:t>
            </a:r>
            <a:endParaRPr lang="zh-TW" altLang="en-US" sz="3600" dirty="0">
              <a:solidFill>
                <a:schemeClr val="bg1"/>
              </a:solidFill>
            </a:endParaRPr>
          </a:p>
        </p:txBody>
      </p:sp>
    </p:spTree>
    <p:extLst>
      <p:ext uri="{BB962C8B-B14F-4D97-AF65-F5344CB8AC3E}">
        <p14:creationId xmlns:p14="http://schemas.microsoft.com/office/powerpoint/2010/main" val="22876908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EC870"/>
        </a:solidFill>
        <a:effectLst/>
      </p:bgPr>
    </p:bg>
    <p:spTree>
      <p:nvGrpSpPr>
        <p:cNvPr id="1" name=""/>
        <p:cNvGrpSpPr/>
        <p:nvPr/>
      </p:nvGrpSpPr>
      <p:grpSpPr>
        <a:xfrm>
          <a:off x="0" y="0"/>
          <a:ext cx="0" cy="0"/>
          <a:chOff x="0" y="0"/>
          <a:chExt cx="0" cy="0"/>
        </a:xfrm>
      </p:grpSpPr>
      <p:sp>
        <p:nvSpPr>
          <p:cNvPr id="3" name="TextBox 3"/>
          <p:cNvSpPr txBox="1"/>
          <p:nvPr/>
        </p:nvSpPr>
        <p:spPr>
          <a:xfrm>
            <a:off x="533400" y="1145919"/>
            <a:ext cx="6248400" cy="1354217"/>
          </a:xfrm>
          <a:prstGeom prst="rect">
            <a:avLst/>
          </a:prstGeom>
        </p:spPr>
        <p:txBody>
          <a:bodyPr wrap="square" lIns="0" tIns="0" rIns="0" bIns="0" rtlCol="0" anchor="t">
            <a:spAutoFit/>
          </a:bodyPr>
          <a:lstStyle/>
          <a:p>
            <a:r>
              <a:rPr lang="zh-TW" altLang="zh-TW" sz="8800" b="1" dirty="0">
                <a:latin typeface="標楷體" panose="03000509000000000000" pitchFamily="65" charset="-120"/>
                <a:ea typeface="標楷體" panose="03000509000000000000" pitchFamily="65" charset="-120"/>
              </a:rPr>
              <a:t>社會資源</a:t>
            </a:r>
          </a:p>
        </p:txBody>
      </p:sp>
      <p:sp>
        <p:nvSpPr>
          <p:cNvPr id="14" name="AutoShape 7"/>
          <p:cNvSpPr/>
          <p:nvPr/>
        </p:nvSpPr>
        <p:spPr>
          <a:xfrm>
            <a:off x="10045" y="2600593"/>
            <a:ext cx="6285422" cy="0"/>
          </a:xfrm>
          <a:prstGeom prst="line">
            <a:avLst/>
          </a:prstGeom>
          <a:ln w="25400" cap="rnd">
            <a:solidFill>
              <a:srgbClr val="181A19"/>
            </a:solidFill>
            <a:prstDash val="solid"/>
            <a:headEnd type="none" w="sm" len="sm"/>
            <a:tailEnd type="none" w="sm" len="sm"/>
          </a:ln>
        </p:spPr>
      </p:sp>
      <p:pic>
        <p:nvPicPr>
          <p:cNvPr id="9218" name="Picture 2" descr="臺東縣豐年國民小學: 社區資源檔案"/>
          <p:cNvPicPr>
            <a:picLocks noChangeAspect="1" noChangeArrowheads="1"/>
          </p:cNvPicPr>
          <p:nvPr/>
        </p:nvPicPr>
        <p:blipFill rotWithShape="1">
          <a:blip r:embed="rId2">
            <a:extLst>
              <a:ext uri="{28A0092B-C50C-407E-A947-70E740481C1C}">
                <a14:useLocalDpi xmlns:a14="http://schemas.microsoft.com/office/drawing/2010/main" val="0"/>
              </a:ext>
            </a:extLst>
          </a:blip>
          <a:srcRect l="7618" t="26076" r="7620" b="4410"/>
          <a:stretch/>
        </p:blipFill>
        <p:spPr bwMode="auto">
          <a:xfrm>
            <a:off x="5753100" y="4000501"/>
            <a:ext cx="6781800" cy="5105399"/>
          </a:xfrm>
          <a:prstGeom prst="rect">
            <a:avLst/>
          </a:prstGeom>
          <a:noFill/>
          <a:effectLst>
            <a:outerShdw blurRad="50800" dist="50800" dir="5400000" algn="ctr" rotWithShape="0">
              <a:srgbClr val="000000"/>
            </a:outerShdw>
            <a:softEdge rad="190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1789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EC870"/>
        </a:solidFill>
        <a:effectLst/>
      </p:bgPr>
    </p:bg>
    <p:spTree>
      <p:nvGrpSpPr>
        <p:cNvPr id="1" name=""/>
        <p:cNvGrpSpPr/>
        <p:nvPr/>
      </p:nvGrpSpPr>
      <p:grpSpPr>
        <a:xfrm>
          <a:off x="0" y="0"/>
          <a:ext cx="0" cy="0"/>
          <a:chOff x="0" y="0"/>
          <a:chExt cx="0" cy="0"/>
        </a:xfrm>
      </p:grpSpPr>
      <p:sp>
        <p:nvSpPr>
          <p:cNvPr id="5" name="TextBox 5"/>
          <p:cNvSpPr txBox="1"/>
          <p:nvPr/>
        </p:nvSpPr>
        <p:spPr>
          <a:xfrm>
            <a:off x="3657601" y="647700"/>
            <a:ext cx="14292550" cy="984885"/>
          </a:xfrm>
          <a:prstGeom prst="rect">
            <a:avLst/>
          </a:prstGeom>
        </p:spPr>
        <p:txBody>
          <a:bodyPr wrap="square" lIns="0" tIns="0" rIns="0" bIns="0" rtlCol="0" anchor="t">
            <a:spAutoFit/>
          </a:bodyPr>
          <a:lstStyle/>
          <a:p>
            <a:pPr marL="215901" lvl="1"/>
            <a:r>
              <a:rPr lang="zh-TW" altLang="zh-TW" sz="6400" b="1" dirty="0">
                <a:latin typeface="標楷體" panose="03000509000000000000" pitchFamily="65" charset="-120"/>
                <a:ea typeface="標楷體" panose="03000509000000000000" pitchFamily="65" charset="-120"/>
              </a:rPr>
              <a:t>社政單位</a:t>
            </a:r>
            <a:endParaRPr lang="en-US" altLang="zh-TW" sz="6400" dirty="0">
              <a:solidFill>
                <a:srgbClr val="181A19"/>
              </a:solidFill>
              <a:latin typeface="標楷體" panose="03000509000000000000" pitchFamily="65" charset="-120"/>
              <a:ea typeface="標楷體" panose="03000509000000000000" pitchFamily="65" charset="-120"/>
            </a:endParaRPr>
          </a:p>
        </p:txBody>
      </p:sp>
      <p:sp>
        <p:nvSpPr>
          <p:cNvPr id="6" name="TextBox 6"/>
          <p:cNvSpPr txBox="1"/>
          <p:nvPr/>
        </p:nvSpPr>
        <p:spPr>
          <a:xfrm>
            <a:off x="3982300" y="2084130"/>
            <a:ext cx="13391300" cy="7478970"/>
          </a:xfrm>
          <a:prstGeom prst="rect">
            <a:avLst/>
          </a:prstGeom>
        </p:spPr>
        <p:txBody>
          <a:bodyPr wrap="square" lIns="0" tIns="0" rIns="0" bIns="0" rtlCol="0" anchor="t">
            <a:spAutoFit/>
          </a:bodyPr>
          <a:lstStyle/>
          <a:p>
            <a:r>
              <a:rPr lang="en-US" altLang="zh-TW" sz="5400" dirty="0">
                <a:ea typeface="標楷體" panose="03000509000000000000" pitchFamily="65" charset="-120"/>
              </a:rPr>
              <a:t>1.</a:t>
            </a:r>
            <a:r>
              <a:rPr lang="zh-TW" altLang="en-US" sz="5400" dirty="0">
                <a:ea typeface="標楷體" panose="03000509000000000000" pitchFamily="65" charset="-120"/>
              </a:rPr>
              <a:t> </a:t>
            </a:r>
            <a:r>
              <a:rPr lang="zh-TW" altLang="zh-TW" sz="5400" dirty="0">
                <a:ea typeface="標楷體" panose="03000509000000000000" pitchFamily="65" charset="-120"/>
              </a:rPr>
              <a:t>衛生福利部</a:t>
            </a:r>
            <a:r>
              <a:rPr lang="en-US" altLang="zh-TW" sz="5400" dirty="0">
                <a:ea typeface="標楷體" panose="03000509000000000000" pitchFamily="65" charset="-120"/>
              </a:rPr>
              <a:t>(02)8590-6666</a:t>
            </a:r>
          </a:p>
          <a:p>
            <a:r>
              <a:rPr lang="en-US" altLang="zh-TW" sz="5400" dirty="0">
                <a:ea typeface="標楷體" panose="03000509000000000000" pitchFamily="65" charset="-120"/>
              </a:rPr>
              <a:t>						</a:t>
            </a:r>
            <a:r>
              <a:rPr lang="zh-TW" altLang="zh-TW" sz="5400" dirty="0">
                <a:ea typeface="標楷體" panose="03000509000000000000" pitchFamily="65" charset="-120"/>
              </a:rPr>
              <a:t>（轉保護服務司第一科）</a:t>
            </a:r>
            <a:endParaRPr lang="en-US" altLang="zh-TW" sz="5400" dirty="0">
              <a:ea typeface="標楷體" panose="03000509000000000000" pitchFamily="65" charset="-120"/>
            </a:endParaRPr>
          </a:p>
          <a:p>
            <a:endParaRPr lang="zh-TW" altLang="zh-TW" sz="5400" dirty="0">
              <a:ea typeface="標楷體" panose="03000509000000000000" pitchFamily="65" charset="-120"/>
            </a:endParaRPr>
          </a:p>
          <a:p>
            <a:r>
              <a:rPr lang="en-US" altLang="zh-TW" sz="5400" dirty="0">
                <a:ea typeface="標楷體" panose="03000509000000000000" pitchFamily="65" charset="-120"/>
              </a:rPr>
              <a:t>2.</a:t>
            </a:r>
            <a:r>
              <a:rPr lang="zh-TW" altLang="en-US" sz="5400" dirty="0">
                <a:ea typeface="標楷體" panose="03000509000000000000" pitchFamily="65" charset="-120"/>
              </a:rPr>
              <a:t> </a:t>
            </a:r>
            <a:r>
              <a:rPr lang="zh-TW" altLang="zh-TW" sz="5400" dirty="0">
                <a:ea typeface="標楷體" panose="03000509000000000000" pitchFamily="65" charset="-120"/>
              </a:rPr>
              <a:t>各直轄市、縣（市）社會局（處）</a:t>
            </a:r>
            <a:r>
              <a:rPr lang="en-US" altLang="zh-TW" sz="5400" dirty="0">
                <a:ea typeface="標楷體" panose="03000509000000000000" pitchFamily="65" charset="-120"/>
              </a:rPr>
              <a:t>/</a:t>
            </a:r>
            <a:r>
              <a:rPr lang="zh-TW" altLang="zh-TW" sz="5400" dirty="0">
                <a:ea typeface="標楷體" panose="03000509000000000000" pitchFamily="65" charset="-120"/>
              </a:rPr>
              <a:t>家防中心聯繫方式、被害人扶助等資訊</a:t>
            </a:r>
            <a:r>
              <a:rPr lang="en-US" altLang="zh-TW" sz="5400" dirty="0">
                <a:ea typeface="標楷體" panose="03000509000000000000" pitchFamily="65" charset="-120"/>
              </a:rPr>
              <a:t>(</a:t>
            </a:r>
            <a:r>
              <a:rPr lang="zh-TW" altLang="zh-TW" sz="5400" dirty="0">
                <a:ea typeface="標楷體" panose="03000509000000000000" pitchFamily="65" charset="-120"/>
              </a:rPr>
              <a:t>詳見保護服務司網站：衛福部＞性別平等專區</a:t>
            </a:r>
            <a:r>
              <a:rPr lang="en-US" altLang="zh-TW" sz="5400" dirty="0">
                <a:ea typeface="標楷體" panose="03000509000000000000" pitchFamily="65" charset="-120"/>
              </a:rPr>
              <a:t>&gt;</a:t>
            </a:r>
            <a:r>
              <a:rPr lang="zh-TW" altLang="zh-TW" sz="5400" dirty="0">
                <a:ea typeface="標楷體" panose="03000509000000000000" pitchFamily="65" charset="-120"/>
              </a:rPr>
              <a:t>保護服務司</a:t>
            </a:r>
            <a:r>
              <a:rPr lang="en-US" altLang="zh-TW" sz="5400" u="sng" dirty="0">
                <a:ea typeface="標楷體" panose="03000509000000000000" pitchFamily="65" charset="-120"/>
                <a:hlinkClick r:id="rId2"/>
              </a:rPr>
              <a:t>https://reurl.cc//69nW4</a:t>
            </a:r>
            <a:r>
              <a:rPr lang="en-US" altLang="zh-TW" sz="5400" dirty="0">
                <a:ea typeface="標楷體" panose="03000509000000000000" pitchFamily="65" charset="-120"/>
              </a:rPr>
              <a:t>)</a:t>
            </a:r>
          </a:p>
          <a:p>
            <a:endParaRPr lang="en-US" altLang="zh-TW" sz="5400" dirty="0">
              <a:ea typeface="標楷體" panose="03000509000000000000" pitchFamily="65" charset="-120"/>
            </a:endParaRPr>
          </a:p>
          <a:p>
            <a:r>
              <a:rPr lang="en-US" altLang="zh-TW" sz="5400" dirty="0">
                <a:ea typeface="標楷體" panose="03000509000000000000" pitchFamily="65" charset="-120"/>
              </a:rPr>
              <a:t>3.</a:t>
            </a:r>
            <a:r>
              <a:rPr lang="zh-TW" altLang="en-US" sz="5400" dirty="0">
                <a:ea typeface="標楷體" panose="03000509000000000000" pitchFamily="65" charset="-120"/>
              </a:rPr>
              <a:t> </a:t>
            </a:r>
            <a:r>
              <a:rPr lang="en-US" altLang="zh-TW" sz="5400" dirty="0">
                <a:ea typeface="標楷體" panose="03000509000000000000" pitchFamily="65" charset="-120"/>
              </a:rPr>
              <a:t>113</a:t>
            </a:r>
            <a:r>
              <a:rPr lang="zh-TW" altLang="zh-TW" sz="5400" dirty="0">
                <a:ea typeface="標楷體" panose="03000509000000000000" pitchFamily="65" charset="-120"/>
              </a:rPr>
              <a:t>保護專線</a:t>
            </a:r>
          </a:p>
        </p:txBody>
      </p:sp>
      <p:sp>
        <p:nvSpPr>
          <p:cNvPr id="7" name="AutoShape 7"/>
          <p:cNvSpPr/>
          <p:nvPr/>
        </p:nvSpPr>
        <p:spPr>
          <a:xfrm>
            <a:off x="3287416" y="1815626"/>
            <a:ext cx="15000585" cy="0"/>
          </a:xfrm>
          <a:prstGeom prst="line">
            <a:avLst/>
          </a:prstGeom>
          <a:ln w="25400" cap="rnd">
            <a:solidFill>
              <a:srgbClr val="181A19"/>
            </a:solidFill>
            <a:prstDash val="solid"/>
            <a:headEnd type="none" w="sm" len="sm"/>
            <a:tailEnd type="none" w="sm" len="sm"/>
          </a:ln>
        </p:spPr>
      </p:sp>
    </p:spTree>
    <p:extLst>
      <p:ext uri="{BB962C8B-B14F-4D97-AF65-F5344CB8AC3E}">
        <p14:creationId xmlns:p14="http://schemas.microsoft.com/office/powerpoint/2010/main" val="4726647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EC870"/>
        </a:solidFill>
        <a:effectLst/>
      </p:bgPr>
    </p:bg>
    <p:spTree>
      <p:nvGrpSpPr>
        <p:cNvPr id="1" name=""/>
        <p:cNvGrpSpPr/>
        <p:nvPr/>
      </p:nvGrpSpPr>
      <p:grpSpPr>
        <a:xfrm>
          <a:off x="0" y="0"/>
          <a:ext cx="0" cy="0"/>
          <a:chOff x="0" y="0"/>
          <a:chExt cx="0" cy="0"/>
        </a:xfrm>
      </p:grpSpPr>
      <p:sp>
        <p:nvSpPr>
          <p:cNvPr id="5" name="TextBox 5"/>
          <p:cNvSpPr txBox="1"/>
          <p:nvPr/>
        </p:nvSpPr>
        <p:spPr>
          <a:xfrm>
            <a:off x="5638799" y="2273908"/>
            <a:ext cx="12311351" cy="984885"/>
          </a:xfrm>
          <a:prstGeom prst="rect">
            <a:avLst/>
          </a:prstGeom>
        </p:spPr>
        <p:txBody>
          <a:bodyPr wrap="square" lIns="0" tIns="0" rIns="0" bIns="0" rtlCol="0" anchor="t">
            <a:spAutoFit/>
          </a:bodyPr>
          <a:lstStyle/>
          <a:p>
            <a:pPr marL="215901" lvl="1"/>
            <a:r>
              <a:rPr lang="zh-TW" altLang="zh-TW" sz="6400" b="1" dirty="0">
                <a:latin typeface="標楷體" panose="03000509000000000000" pitchFamily="65" charset="-120"/>
                <a:ea typeface="標楷體" panose="03000509000000000000" pitchFamily="65" charset="-120"/>
              </a:rPr>
              <a:t>警政單位</a:t>
            </a:r>
            <a:endParaRPr lang="en-US" altLang="zh-TW" sz="6400" dirty="0">
              <a:solidFill>
                <a:srgbClr val="181A19"/>
              </a:solidFill>
              <a:latin typeface="標楷體" panose="03000509000000000000" pitchFamily="65" charset="-120"/>
              <a:ea typeface="標楷體" panose="03000509000000000000" pitchFamily="65" charset="-120"/>
            </a:endParaRPr>
          </a:p>
        </p:txBody>
      </p:sp>
      <p:sp>
        <p:nvSpPr>
          <p:cNvPr id="6" name="TextBox 6"/>
          <p:cNvSpPr txBox="1"/>
          <p:nvPr/>
        </p:nvSpPr>
        <p:spPr>
          <a:xfrm>
            <a:off x="5838570" y="3731716"/>
            <a:ext cx="11535030" cy="4154984"/>
          </a:xfrm>
          <a:prstGeom prst="rect">
            <a:avLst/>
          </a:prstGeom>
        </p:spPr>
        <p:txBody>
          <a:bodyPr wrap="square" lIns="0" tIns="0" rIns="0" bIns="0" rtlCol="0" anchor="t">
            <a:spAutoFit/>
          </a:bodyPr>
          <a:lstStyle/>
          <a:p>
            <a:r>
              <a:rPr lang="en-US" altLang="zh-TW" sz="5400" dirty="0">
                <a:ea typeface="標楷體" panose="03000509000000000000" pitchFamily="65" charset="-120"/>
              </a:rPr>
              <a:t>1.</a:t>
            </a:r>
            <a:r>
              <a:rPr lang="zh-TW" altLang="en-US" sz="5400" dirty="0">
                <a:ea typeface="標楷體" panose="03000509000000000000" pitchFamily="65" charset="-120"/>
              </a:rPr>
              <a:t> </a:t>
            </a:r>
            <a:r>
              <a:rPr lang="en-US" altLang="zh-TW" sz="5400" dirty="0">
                <a:ea typeface="標楷體" panose="03000509000000000000" pitchFamily="65" charset="-120"/>
              </a:rPr>
              <a:t>24</a:t>
            </a:r>
            <a:r>
              <a:rPr lang="zh-TW" altLang="zh-TW" sz="5400" dirty="0">
                <a:ea typeface="標楷體" panose="03000509000000000000" pitchFamily="65" charset="-120"/>
              </a:rPr>
              <a:t>小時</a:t>
            </a:r>
            <a:r>
              <a:rPr lang="zh-TW" altLang="zh-TW" sz="5400" b="1" dirty="0">
                <a:solidFill>
                  <a:srgbClr val="C00000"/>
                </a:solidFill>
                <a:ea typeface="標楷體" panose="03000509000000000000" pitchFamily="65" charset="-120"/>
              </a:rPr>
              <a:t>報案專線</a:t>
            </a:r>
            <a:r>
              <a:rPr lang="en-US" altLang="zh-TW" sz="5400" b="1" dirty="0">
                <a:solidFill>
                  <a:srgbClr val="C00000"/>
                </a:solidFill>
                <a:ea typeface="標楷體" panose="03000509000000000000" pitchFamily="65" charset="-120"/>
              </a:rPr>
              <a:t>110</a:t>
            </a:r>
          </a:p>
          <a:p>
            <a:endParaRPr lang="zh-TW" altLang="zh-TW" sz="5400" dirty="0">
              <a:ea typeface="標楷體" panose="03000509000000000000" pitchFamily="65" charset="-120"/>
            </a:endParaRPr>
          </a:p>
          <a:p>
            <a:pPr lvl="0"/>
            <a:r>
              <a:rPr lang="en-US" altLang="zh-TW" sz="5400" dirty="0">
                <a:ea typeface="標楷體" panose="03000509000000000000" pitchFamily="65" charset="-120"/>
              </a:rPr>
              <a:t>2.</a:t>
            </a:r>
            <a:r>
              <a:rPr lang="zh-TW" altLang="zh-TW" sz="5400" dirty="0">
                <a:ea typeface="標楷體" panose="03000509000000000000" pitchFamily="65" charset="-120"/>
              </a:rPr>
              <a:t>各直轄市、縣（市）政府婦幼專線</a:t>
            </a:r>
          </a:p>
          <a:p>
            <a:r>
              <a:rPr lang="zh-TW" altLang="zh-TW" sz="5400" dirty="0">
                <a:ea typeface="標楷體" panose="03000509000000000000" pitchFamily="65" charset="-120"/>
              </a:rPr>
              <a:t>（聯絡方式詳見內政部警政署全球資訊婦幼專區</a:t>
            </a:r>
            <a:r>
              <a:rPr lang="en-US" altLang="zh-TW" sz="5400" u="sng" dirty="0">
                <a:ea typeface="標楷體" panose="03000509000000000000" pitchFamily="65" charset="-120"/>
                <a:hlinkClick r:id="rId2"/>
              </a:rPr>
              <a:t>http://www.npa.gov.tw/</a:t>
            </a:r>
            <a:r>
              <a:rPr lang="zh-TW" altLang="zh-TW" sz="5400" dirty="0">
                <a:ea typeface="標楷體" panose="03000509000000000000" pitchFamily="65" charset="-120"/>
              </a:rPr>
              <a:t> ）</a:t>
            </a:r>
          </a:p>
        </p:txBody>
      </p:sp>
      <p:sp>
        <p:nvSpPr>
          <p:cNvPr id="7" name="AutoShape 7"/>
          <p:cNvSpPr/>
          <p:nvPr/>
        </p:nvSpPr>
        <p:spPr>
          <a:xfrm>
            <a:off x="5366761" y="3441834"/>
            <a:ext cx="12921240" cy="0"/>
          </a:xfrm>
          <a:prstGeom prst="line">
            <a:avLst/>
          </a:prstGeom>
          <a:ln w="25400" cap="rnd">
            <a:solidFill>
              <a:srgbClr val="181A19"/>
            </a:solidFill>
            <a:prstDash val="solid"/>
            <a:headEnd type="none" w="sm" len="sm"/>
            <a:tailEnd type="none" w="sm" len="sm"/>
          </a:ln>
        </p:spPr>
      </p:sp>
    </p:spTree>
    <p:extLst>
      <p:ext uri="{BB962C8B-B14F-4D97-AF65-F5344CB8AC3E}">
        <p14:creationId xmlns:p14="http://schemas.microsoft.com/office/powerpoint/2010/main" val="5278506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EC870"/>
        </a:solidFill>
        <a:effectLst/>
      </p:bgPr>
    </p:bg>
    <p:spTree>
      <p:nvGrpSpPr>
        <p:cNvPr id="1" name=""/>
        <p:cNvGrpSpPr/>
        <p:nvPr/>
      </p:nvGrpSpPr>
      <p:grpSpPr>
        <a:xfrm>
          <a:off x="0" y="0"/>
          <a:ext cx="0" cy="0"/>
          <a:chOff x="0" y="0"/>
          <a:chExt cx="0" cy="0"/>
        </a:xfrm>
      </p:grpSpPr>
      <p:sp>
        <p:nvSpPr>
          <p:cNvPr id="5" name="TextBox 5"/>
          <p:cNvSpPr txBox="1"/>
          <p:nvPr/>
        </p:nvSpPr>
        <p:spPr>
          <a:xfrm>
            <a:off x="5638799" y="2273908"/>
            <a:ext cx="12311351" cy="984885"/>
          </a:xfrm>
          <a:prstGeom prst="rect">
            <a:avLst/>
          </a:prstGeom>
        </p:spPr>
        <p:txBody>
          <a:bodyPr wrap="square" lIns="0" tIns="0" rIns="0" bIns="0" rtlCol="0" anchor="t">
            <a:spAutoFit/>
          </a:bodyPr>
          <a:lstStyle/>
          <a:p>
            <a:pPr marL="215901" lvl="1"/>
            <a:r>
              <a:rPr lang="zh-TW" altLang="zh-TW" sz="6400" b="1" dirty="0">
                <a:latin typeface="標楷體" panose="03000509000000000000" pitchFamily="65" charset="-120"/>
                <a:ea typeface="標楷體" panose="03000509000000000000" pitchFamily="65" charset="-120"/>
              </a:rPr>
              <a:t>性騷擾防治指南部份內文參閱</a:t>
            </a:r>
            <a:endParaRPr lang="en-US" altLang="zh-TW" sz="6400" dirty="0">
              <a:solidFill>
                <a:srgbClr val="181A19"/>
              </a:solidFill>
              <a:latin typeface="標楷體" panose="03000509000000000000" pitchFamily="65" charset="-120"/>
              <a:ea typeface="標楷體" panose="03000509000000000000" pitchFamily="65" charset="-120"/>
            </a:endParaRPr>
          </a:p>
        </p:txBody>
      </p:sp>
      <p:sp>
        <p:nvSpPr>
          <p:cNvPr id="6" name="TextBox 6"/>
          <p:cNvSpPr txBox="1"/>
          <p:nvPr/>
        </p:nvSpPr>
        <p:spPr>
          <a:xfrm>
            <a:off x="5838570" y="3731716"/>
            <a:ext cx="11535030" cy="4985980"/>
          </a:xfrm>
          <a:prstGeom prst="rect">
            <a:avLst/>
          </a:prstGeom>
        </p:spPr>
        <p:txBody>
          <a:bodyPr wrap="square" lIns="0" tIns="0" rIns="0" bIns="0" rtlCol="0" anchor="t">
            <a:spAutoFit/>
          </a:bodyPr>
          <a:lstStyle/>
          <a:p>
            <a:r>
              <a:rPr lang="zh-TW" altLang="zh-TW" sz="5400" dirty="0">
                <a:ea typeface="標楷體" panose="03000509000000000000" pitchFamily="65" charset="-120"/>
              </a:rPr>
              <a:t>衛生稫利部保護服務司</a:t>
            </a:r>
            <a:r>
              <a:rPr lang="en-US" altLang="zh-TW" sz="5400" dirty="0">
                <a:ea typeface="標楷體" panose="03000509000000000000" pitchFamily="65" charset="-120"/>
                <a:hlinkClick r:id="rId2"/>
              </a:rPr>
              <a:t>https://reurl.cc/4m1rb3</a:t>
            </a:r>
            <a:endParaRPr lang="en-US" altLang="zh-TW" sz="5400" dirty="0">
              <a:ea typeface="標楷體" panose="03000509000000000000" pitchFamily="65" charset="-120"/>
            </a:endParaRPr>
          </a:p>
          <a:p>
            <a:endParaRPr lang="zh-TW" altLang="zh-TW" sz="5400" dirty="0">
              <a:ea typeface="標楷體" panose="03000509000000000000" pitchFamily="65" charset="-120"/>
            </a:endParaRPr>
          </a:p>
          <a:p>
            <a:r>
              <a:rPr lang="zh-TW" altLang="zh-TW" sz="5400" dirty="0">
                <a:ea typeface="標楷體" panose="03000509000000000000" pitchFamily="65" charset="-120"/>
              </a:rPr>
              <a:t>教育部《校園性侵害或性騷擾事件處理作業參考手冊》</a:t>
            </a:r>
            <a:r>
              <a:rPr lang="en-US" altLang="zh-TW" sz="5400" u="sng" dirty="0">
                <a:ea typeface="標楷體" panose="03000509000000000000" pitchFamily="65" charset="-120"/>
                <a:hlinkClick r:id="rId3"/>
              </a:rPr>
              <a:t>https://reurl.cc/pyW/Vyr</a:t>
            </a:r>
            <a:endParaRPr lang="zh-TW" altLang="zh-TW" sz="5400" dirty="0">
              <a:ea typeface="標楷體" panose="03000509000000000000" pitchFamily="65" charset="-120"/>
            </a:endParaRPr>
          </a:p>
        </p:txBody>
      </p:sp>
      <p:sp>
        <p:nvSpPr>
          <p:cNvPr id="7" name="AutoShape 7"/>
          <p:cNvSpPr/>
          <p:nvPr/>
        </p:nvSpPr>
        <p:spPr>
          <a:xfrm>
            <a:off x="5366761" y="3441834"/>
            <a:ext cx="12921240" cy="0"/>
          </a:xfrm>
          <a:prstGeom prst="line">
            <a:avLst/>
          </a:prstGeom>
          <a:ln w="25400" cap="rnd">
            <a:solidFill>
              <a:srgbClr val="181A19"/>
            </a:solidFill>
            <a:prstDash val="solid"/>
            <a:headEnd type="none" w="sm" len="sm"/>
            <a:tailEnd type="none" w="sm" len="sm"/>
          </a:ln>
        </p:spPr>
      </p:sp>
    </p:spTree>
    <p:extLst>
      <p:ext uri="{BB962C8B-B14F-4D97-AF65-F5344CB8AC3E}">
        <p14:creationId xmlns:p14="http://schemas.microsoft.com/office/powerpoint/2010/main" val="6039615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圖片 3"/>
          <p:cNvPicPr>
            <a:picLocks noChangeAspect="1"/>
          </p:cNvPicPr>
          <p:nvPr/>
        </p:nvPicPr>
        <p:blipFill rotWithShape="1">
          <a:blip r:embed="rId2"/>
          <a:srcRect l="46666" t="26889" r="26667" b="12666"/>
          <a:stretch/>
        </p:blipFill>
        <p:spPr>
          <a:xfrm>
            <a:off x="5486400" y="0"/>
            <a:ext cx="7315200" cy="10325100"/>
          </a:xfrm>
          <a:prstGeom prst="rect">
            <a:avLst/>
          </a:prstGeom>
        </p:spPr>
      </p:pic>
    </p:spTree>
    <p:extLst>
      <p:ext uri="{BB962C8B-B14F-4D97-AF65-F5344CB8AC3E}">
        <p14:creationId xmlns:p14="http://schemas.microsoft.com/office/powerpoint/2010/main" val="141132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C870"/>
        </a:solidFill>
        <a:effectLst/>
      </p:bgPr>
    </p:bg>
    <p:spTree>
      <p:nvGrpSpPr>
        <p:cNvPr id="1" name=""/>
        <p:cNvGrpSpPr/>
        <p:nvPr/>
      </p:nvGrpSpPr>
      <p:grpSpPr>
        <a:xfrm>
          <a:off x="0" y="0"/>
          <a:ext cx="0" cy="0"/>
          <a:chOff x="0" y="0"/>
          <a:chExt cx="0" cy="0"/>
        </a:xfrm>
      </p:grpSpPr>
      <p:sp>
        <p:nvSpPr>
          <p:cNvPr id="3" name="TextBox 3"/>
          <p:cNvSpPr txBox="1"/>
          <p:nvPr/>
        </p:nvSpPr>
        <p:spPr>
          <a:xfrm>
            <a:off x="381000" y="1257300"/>
            <a:ext cx="14478000" cy="1354217"/>
          </a:xfrm>
          <a:prstGeom prst="rect">
            <a:avLst/>
          </a:prstGeom>
        </p:spPr>
        <p:txBody>
          <a:bodyPr wrap="square" lIns="0" tIns="0" rIns="0" bIns="0" rtlCol="0" anchor="t">
            <a:spAutoFit/>
          </a:bodyPr>
          <a:lstStyle/>
          <a:p>
            <a:r>
              <a:rPr lang="zh-TW" altLang="zh-TW" sz="8800" b="1" dirty="0">
                <a:latin typeface="標楷體" panose="03000509000000000000" pitchFamily="65" charset="-120"/>
                <a:ea typeface="標楷體" panose="03000509000000000000" pitchFamily="65" charset="-120"/>
              </a:rPr>
              <a:t>性騷擾</a:t>
            </a:r>
            <a:r>
              <a:rPr lang="zh-TW" altLang="en-US" sz="8800" b="1" dirty="0">
                <a:latin typeface="標楷體" panose="03000509000000000000" pitchFamily="65" charset="-120"/>
                <a:ea typeface="標楷體" panose="03000509000000000000" pitchFamily="65" charset="-120"/>
              </a:rPr>
              <a:t>的類型分為以下四種</a:t>
            </a:r>
            <a:endParaRPr lang="zh-TW" altLang="zh-TW" sz="8800" b="1" dirty="0">
              <a:latin typeface="標楷體" panose="03000509000000000000" pitchFamily="65" charset="-120"/>
              <a:ea typeface="標楷體" panose="03000509000000000000" pitchFamily="65" charset="-120"/>
            </a:endParaRPr>
          </a:p>
        </p:txBody>
      </p:sp>
      <p:sp>
        <p:nvSpPr>
          <p:cNvPr id="14" name="AutoShape 7"/>
          <p:cNvSpPr/>
          <p:nvPr/>
        </p:nvSpPr>
        <p:spPr>
          <a:xfrm>
            <a:off x="14906" y="2705100"/>
            <a:ext cx="14277702" cy="0"/>
          </a:xfrm>
          <a:prstGeom prst="line">
            <a:avLst/>
          </a:prstGeom>
          <a:ln w="25400" cap="rnd">
            <a:solidFill>
              <a:srgbClr val="181A19"/>
            </a:solidFill>
            <a:prstDash val="solid"/>
            <a:headEnd type="none" w="sm" len="sm"/>
            <a:tailEnd type="none" w="sm" len="sm"/>
          </a:ln>
        </p:spPr>
      </p:sp>
      <p:grpSp>
        <p:nvGrpSpPr>
          <p:cNvPr id="25" name="群組 24"/>
          <p:cNvGrpSpPr/>
          <p:nvPr/>
        </p:nvGrpSpPr>
        <p:grpSpPr>
          <a:xfrm>
            <a:off x="1289858" y="4954818"/>
            <a:ext cx="3629121" cy="2939860"/>
            <a:chOff x="1289858" y="4216154"/>
            <a:chExt cx="3629121" cy="2939860"/>
          </a:xfrm>
        </p:grpSpPr>
        <p:pic>
          <p:nvPicPr>
            <p:cNvPr id="15" name="圖片 14"/>
            <p:cNvPicPr>
              <a:picLocks noChangeAspect="1"/>
            </p:cNvPicPr>
            <p:nvPr/>
          </p:nvPicPr>
          <p:blipFill rotWithShape="1">
            <a:blip r:embed="rId2">
              <a:extLst>
                <a:ext uri="{28A0092B-C50C-407E-A947-70E740481C1C}">
                  <a14:useLocalDpi xmlns:a14="http://schemas.microsoft.com/office/drawing/2010/main" val="0"/>
                </a:ext>
              </a:extLst>
            </a:blip>
            <a:srcRect l="41784" t="14239" r="19483" b="70318"/>
            <a:stretch/>
          </p:blipFill>
          <p:spPr>
            <a:xfrm>
              <a:off x="1289858" y="4216154"/>
              <a:ext cx="3629121" cy="2089494"/>
            </a:xfrm>
            <a:prstGeom prst="rect">
              <a:avLst/>
            </a:prstGeom>
          </p:spPr>
        </p:pic>
        <p:sp>
          <p:nvSpPr>
            <p:cNvPr id="16" name="TextBox 7"/>
            <p:cNvSpPr txBox="1"/>
            <p:nvPr/>
          </p:nvSpPr>
          <p:spPr>
            <a:xfrm>
              <a:off x="1316630" y="6720317"/>
              <a:ext cx="3575576" cy="435697"/>
            </a:xfrm>
            <a:prstGeom prst="rect">
              <a:avLst/>
            </a:prstGeom>
          </p:spPr>
          <p:txBody>
            <a:bodyPr lIns="0" tIns="0" rIns="0" bIns="0" rtlCol="0" anchor="t">
              <a:spAutoFit/>
            </a:bodyPr>
            <a:lstStyle/>
            <a:p>
              <a:pPr marL="215901" lvl="1" algn="ctr">
                <a:lnSpc>
                  <a:spcPts val="3000"/>
                </a:lnSpc>
              </a:pPr>
              <a:r>
                <a:rPr lang="zh-TW" altLang="en-US" sz="4800" dirty="0">
                  <a:solidFill>
                    <a:srgbClr val="181A19"/>
                  </a:solidFill>
                  <a:latin typeface="標楷體" panose="03000509000000000000" pitchFamily="65" charset="-120"/>
                  <a:ea typeface="標楷體" panose="03000509000000000000" pitchFamily="65" charset="-120"/>
                </a:rPr>
                <a:t>語言的騷擾</a:t>
              </a:r>
              <a:endParaRPr lang="en-US" sz="4800" dirty="0">
                <a:solidFill>
                  <a:srgbClr val="181A19"/>
                </a:solidFill>
                <a:latin typeface="標楷體" panose="03000509000000000000" pitchFamily="65" charset="-120"/>
                <a:ea typeface="標楷體" panose="03000509000000000000" pitchFamily="65" charset="-120"/>
              </a:endParaRPr>
            </a:p>
          </p:txBody>
        </p:sp>
      </p:grpSp>
      <p:grpSp>
        <p:nvGrpSpPr>
          <p:cNvPr id="24" name="群組 23"/>
          <p:cNvGrpSpPr/>
          <p:nvPr/>
        </p:nvGrpSpPr>
        <p:grpSpPr>
          <a:xfrm>
            <a:off x="5400273" y="3899094"/>
            <a:ext cx="3575576" cy="3995584"/>
            <a:chOff x="5323281" y="3134942"/>
            <a:chExt cx="3575576" cy="3995584"/>
          </a:xfrm>
        </p:grpSpPr>
        <p:pic>
          <p:nvPicPr>
            <p:cNvPr id="17" name="圖片 16"/>
            <p:cNvPicPr>
              <a:picLocks noChangeAspect="1"/>
            </p:cNvPicPr>
            <p:nvPr/>
          </p:nvPicPr>
          <p:blipFill rotWithShape="1">
            <a:blip r:embed="rId2">
              <a:extLst>
                <a:ext uri="{28A0092B-C50C-407E-A947-70E740481C1C}">
                  <a14:useLocalDpi xmlns:a14="http://schemas.microsoft.com/office/drawing/2010/main" val="0"/>
                </a:ext>
              </a:extLst>
            </a:blip>
            <a:srcRect l="21831" t="12614" r="58216" b="72757"/>
            <a:stretch/>
          </p:blipFill>
          <p:spPr>
            <a:xfrm>
              <a:off x="5613792" y="3134942"/>
              <a:ext cx="2994555" cy="3170706"/>
            </a:xfrm>
            <a:prstGeom prst="rect">
              <a:avLst/>
            </a:prstGeom>
          </p:spPr>
        </p:pic>
        <p:sp>
          <p:nvSpPr>
            <p:cNvPr id="18" name="TextBox 7"/>
            <p:cNvSpPr txBox="1"/>
            <p:nvPr/>
          </p:nvSpPr>
          <p:spPr>
            <a:xfrm>
              <a:off x="5323281" y="6745805"/>
              <a:ext cx="3575576" cy="384721"/>
            </a:xfrm>
            <a:prstGeom prst="rect">
              <a:avLst/>
            </a:prstGeom>
          </p:spPr>
          <p:txBody>
            <a:bodyPr lIns="0" tIns="0" rIns="0" bIns="0" rtlCol="0" anchor="t">
              <a:spAutoFit/>
            </a:bodyPr>
            <a:lstStyle/>
            <a:p>
              <a:pPr marL="215901" lvl="1" algn="ctr">
                <a:lnSpc>
                  <a:spcPts val="3000"/>
                </a:lnSpc>
              </a:pPr>
              <a:r>
                <a:rPr lang="zh-TW" altLang="en-US" sz="4800" dirty="0">
                  <a:solidFill>
                    <a:srgbClr val="181A19"/>
                  </a:solidFill>
                  <a:latin typeface="標楷體" panose="03000509000000000000" pitchFamily="65" charset="-120"/>
                  <a:ea typeface="標楷體" panose="03000509000000000000" pitchFamily="65" charset="-120"/>
                </a:rPr>
                <a:t>肢體上騷擾</a:t>
              </a:r>
              <a:endParaRPr lang="en-US" sz="4800" dirty="0">
                <a:solidFill>
                  <a:srgbClr val="181A19"/>
                </a:solidFill>
                <a:latin typeface="標楷體" panose="03000509000000000000" pitchFamily="65" charset="-120"/>
                <a:ea typeface="標楷體" panose="03000509000000000000" pitchFamily="65" charset="-120"/>
              </a:endParaRPr>
            </a:p>
          </p:txBody>
        </p:sp>
      </p:grpSp>
      <p:grpSp>
        <p:nvGrpSpPr>
          <p:cNvPr id="23" name="群組 22"/>
          <p:cNvGrpSpPr/>
          <p:nvPr/>
        </p:nvGrpSpPr>
        <p:grpSpPr>
          <a:xfrm>
            <a:off x="9457143" y="3899095"/>
            <a:ext cx="3276600" cy="3995583"/>
            <a:chOff x="9418648" y="3134943"/>
            <a:chExt cx="3276600" cy="3995583"/>
          </a:xfrm>
        </p:grpSpPr>
        <p:sp>
          <p:nvSpPr>
            <p:cNvPr id="9" name="TextBox 9"/>
            <p:cNvSpPr txBox="1"/>
            <p:nvPr/>
          </p:nvSpPr>
          <p:spPr>
            <a:xfrm>
              <a:off x="9418648" y="6745805"/>
              <a:ext cx="3276600" cy="384721"/>
            </a:xfrm>
            <a:prstGeom prst="rect">
              <a:avLst/>
            </a:prstGeom>
          </p:spPr>
          <p:txBody>
            <a:bodyPr wrap="square" lIns="0" tIns="0" rIns="0" bIns="0" rtlCol="0" anchor="t">
              <a:spAutoFit/>
            </a:bodyPr>
            <a:lstStyle/>
            <a:p>
              <a:pPr marL="215901" lvl="1" algn="ctr">
                <a:lnSpc>
                  <a:spcPts val="3000"/>
                </a:lnSpc>
              </a:pPr>
              <a:r>
                <a:rPr lang="zh-TW" altLang="en-US" sz="4800" dirty="0">
                  <a:solidFill>
                    <a:srgbClr val="181A19"/>
                  </a:solidFill>
                  <a:latin typeface="標楷體" panose="03000509000000000000" pitchFamily="65" charset="-120"/>
                  <a:ea typeface="標楷體" panose="03000509000000000000" pitchFamily="65" charset="-120"/>
                </a:rPr>
                <a:t>視覺的騷擾</a:t>
              </a:r>
              <a:endParaRPr lang="en-US" altLang="zh-TW" sz="4800" dirty="0">
                <a:solidFill>
                  <a:srgbClr val="181A19"/>
                </a:solidFill>
                <a:latin typeface="標楷體" panose="03000509000000000000" pitchFamily="65" charset="-120"/>
                <a:ea typeface="標楷體" panose="03000509000000000000" pitchFamily="65" charset="-120"/>
              </a:endParaRPr>
            </a:p>
          </p:txBody>
        </p:sp>
        <p:pic>
          <p:nvPicPr>
            <p:cNvPr id="19" name="圖片 18"/>
            <p:cNvPicPr>
              <a:picLocks noChangeAspect="1"/>
            </p:cNvPicPr>
            <p:nvPr/>
          </p:nvPicPr>
          <p:blipFill rotWithShape="1">
            <a:blip r:embed="rId3" cstate="print">
              <a:extLst>
                <a:ext uri="{28A0092B-C50C-407E-A947-70E740481C1C}">
                  <a14:useLocalDpi xmlns:a14="http://schemas.microsoft.com/office/drawing/2010/main" val="0"/>
                </a:ext>
              </a:extLst>
            </a:blip>
            <a:srcRect l="9582" t="33612" r="50796" b="26765"/>
            <a:stretch/>
          </p:blipFill>
          <p:spPr>
            <a:xfrm>
              <a:off x="9470654" y="3134943"/>
              <a:ext cx="3172589" cy="3172590"/>
            </a:xfrm>
            <a:prstGeom prst="rect">
              <a:avLst/>
            </a:prstGeom>
          </p:spPr>
        </p:pic>
      </p:grpSp>
      <p:grpSp>
        <p:nvGrpSpPr>
          <p:cNvPr id="22" name="群組 21"/>
          <p:cNvGrpSpPr/>
          <p:nvPr/>
        </p:nvGrpSpPr>
        <p:grpSpPr>
          <a:xfrm>
            <a:off x="13215038" y="3924300"/>
            <a:ext cx="3456125" cy="4759736"/>
            <a:chOff x="13215038" y="3134942"/>
            <a:chExt cx="3456125" cy="4759736"/>
          </a:xfrm>
        </p:grpSpPr>
        <p:pic>
          <p:nvPicPr>
            <p:cNvPr id="20" name="圖片 19"/>
            <p:cNvPicPr>
              <a:picLocks noChangeAspect="1"/>
            </p:cNvPicPr>
            <p:nvPr/>
          </p:nvPicPr>
          <p:blipFill rotWithShape="1">
            <a:blip r:embed="rId3" cstate="print">
              <a:extLst>
                <a:ext uri="{28A0092B-C50C-407E-A947-70E740481C1C}">
                  <a14:useLocalDpi xmlns:a14="http://schemas.microsoft.com/office/drawing/2010/main" val="0"/>
                </a:ext>
              </a:extLst>
            </a:blip>
            <a:srcRect l="50547" t="33721" r="9546" b="26372"/>
            <a:stretch/>
          </p:blipFill>
          <p:spPr>
            <a:xfrm>
              <a:off x="13357749" y="3134942"/>
              <a:ext cx="3170705" cy="3170705"/>
            </a:xfrm>
            <a:prstGeom prst="rect">
              <a:avLst/>
            </a:prstGeom>
          </p:spPr>
        </p:pic>
        <p:sp>
          <p:nvSpPr>
            <p:cNvPr id="21" name="TextBox 9"/>
            <p:cNvSpPr txBox="1"/>
            <p:nvPr/>
          </p:nvSpPr>
          <p:spPr>
            <a:xfrm>
              <a:off x="13215038" y="6417350"/>
              <a:ext cx="3456125" cy="1477328"/>
            </a:xfrm>
            <a:prstGeom prst="rect">
              <a:avLst/>
            </a:prstGeom>
          </p:spPr>
          <p:txBody>
            <a:bodyPr wrap="square" lIns="0" tIns="0" rIns="0" bIns="0" rtlCol="0" anchor="t">
              <a:spAutoFit/>
            </a:bodyPr>
            <a:lstStyle/>
            <a:p>
              <a:pPr marL="215901" lvl="1" algn="ctr"/>
              <a:r>
                <a:rPr lang="zh-TW" altLang="en-US" sz="4800" dirty="0">
                  <a:solidFill>
                    <a:srgbClr val="181A19"/>
                  </a:solidFill>
                  <a:latin typeface="標楷體" panose="03000509000000000000" pitchFamily="65" charset="-120"/>
                  <a:ea typeface="標楷體" panose="03000509000000000000" pitchFamily="65" charset="-120"/>
                </a:rPr>
                <a:t>不受歡迎的性要求</a:t>
              </a:r>
              <a:endParaRPr lang="en-US" altLang="zh-TW" sz="4800" dirty="0">
                <a:solidFill>
                  <a:srgbClr val="181A19"/>
                </a:solidFill>
                <a:latin typeface="標楷體" panose="03000509000000000000" pitchFamily="65" charset="-120"/>
                <a:ea typeface="標楷體" panose="03000509000000000000" pitchFamily="65" charset="-12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C870"/>
        </a:solidFill>
        <a:effectLst/>
      </p:bgPr>
    </p:bg>
    <p:spTree>
      <p:nvGrpSpPr>
        <p:cNvPr id="1" name=""/>
        <p:cNvGrpSpPr/>
        <p:nvPr/>
      </p:nvGrpSpPr>
      <p:grpSpPr>
        <a:xfrm>
          <a:off x="0" y="0"/>
          <a:ext cx="0" cy="0"/>
          <a:chOff x="0" y="0"/>
          <a:chExt cx="0" cy="0"/>
        </a:xfrm>
      </p:grpSpPr>
      <p:sp>
        <p:nvSpPr>
          <p:cNvPr id="5" name="TextBox 5"/>
          <p:cNvSpPr txBox="1"/>
          <p:nvPr/>
        </p:nvSpPr>
        <p:spPr>
          <a:xfrm>
            <a:off x="9406639" y="3360747"/>
            <a:ext cx="6878537" cy="533800"/>
          </a:xfrm>
          <a:prstGeom prst="rect">
            <a:avLst/>
          </a:prstGeom>
        </p:spPr>
        <p:txBody>
          <a:bodyPr lIns="0" tIns="0" rIns="0" bIns="0" rtlCol="0" anchor="t">
            <a:spAutoFit/>
          </a:bodyPr>
          <a:lstStyle/>
          <a:p>
            <a:pPr marL="215901" lvl="1" algn="ctr">
              <a:lnSpc>
                <a:spcPts val="3000"/>
              </a:lnSpc>
            </a:pPr>
            <a:r>
              <a:rPr lang="zh-TW" altLang="en-US" sz="8000" dirty="0">
                <a:solidFill>
                  <a:srgbClr val="181A19"/>
                </a:solidFill>
                <a:latin typeface="標楷體" panose="03000509000000000000" pitchFamily="65" charset="-120"/>
                <a:ea typeface="標楷體" panose="03000509000000000000" pitchFamily="65" charset="-120"/>
              </a:rPr>
              <a:t>語言的騷擾</a:t>
            </a:r>
            <a:endParaRPr lang="en-US" altLang="zh-TW" sz="8000" dirty="0">
              <a:solidFill>
                <a:srgbClr val="181A19"/>
              </a:solidFill>
              <a:latin typeface="標楷體" panose="03000509000000000000" pitchFamily="65" charset="-120"/>
              <a:ea typeface="標楷體" panose="03000509000000000000" pitchFamily="65" charset="-120"/>
            </a:endParaRPr>
          </a:p>
        </p:txBody>
      </p:sp>
      <p:sp>
        <p:nvSpPr>
          <p:cNvPr id="6" name="TextBox 6"/>
          <p:cNvSpPr txBox="1"/>
          <p:nvPr/>
        </p:nvSpPr>
        <p:spPr>
          <a:xfrm>
            <a:off x="9406639" y="4501158"/>
            <a:ext cx="8119361" cy="4985980"/>
          </a:xfrm>
          <a:prstGeom prst="rect">
            <a:avLst/>
          </a:prstGeom>
        </p:spPr>
        <p:txBody>
          <a:bodyPr wrap="square" lIns="0" tIns="0" rIns="0" bIns="0" rtlCol="0" anchor="t">
            <a:spAutoFit/>
          </a:bodyPr>
          <a:lstStyle/>
          <a:p>
            <a:r>
              <a:rPr lang="zh-TW" altLang="zh-TW" sz="5400" dirty="0">
                <a:latin typeface="標楷體" panose="03000509000000000000" pitchFamily="65" charset="-120"/>
                <a:ea typeface="標楷體" panose="03000509000000000000" pitchFamily="65" charset="-120"/>
              </a:rPr>
              <a:t>在言語中帶有貶抑任一性別的意味，包括帶有性意涵、性別偏見或岐視行為及態度，甚或帶有侮辱、敵視或詆毀其他性別的言論。</a:t>
            </a:r>
            <a:endParaRPr lang="en-US" sz="6600" dirty="0">
              <a:solidFill>
                <a:srgbClr val="181A19"/>
              </a:solidFill>
              <a:latin typeface="標楷體" panose="03000509000000000000" pitchFamily="65" charset="-120"/>
              <a:ea typeface="標楷體" panose="03000509000000000000" pitchFamily="65" charset="-120"/>
            </a:endParaRPr>
          </a:p>
        </p:txBody>
      </p:sp>
      <p:sp>
        <p:nvSpPr>
          <p:cNvPr id="7" name="AutoShape 7"/>
          <p:cNvSpPr/>
          <p:nvPr/>
        </p:nvSpPr>
        <p:spPr>
          <a:xfrm>
            <a:off x="9406639" y="4176404"/>
            <a:ext cx="8881361" cy="0"/>
          </a:xfrm>
          <a:prstGeom prst="line">
            <a:avLst/>
          </a:prstGeom>
          <a:ln w="25400" cap="rnd">
            <a:solidFill>
              <a:srgbClr val="181A19"/>
            </a:solidFill>
            <a:prstDash val="solid"/>
            <a:headEnd type="none" w="sm" len="sm"/>
            <a:tailEnd type="none" w="sm" len="sm"/>
          </a:ln>
        </p:spPr>
      </p:sp>
      <p:pic>
        <p:nvPicPr>
          <p:cNvPr id="8" name="圖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3385887"/>
            <a:ext cx="6747666" cy="38898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C870"/>
        </a:solidFill>
        <a:effectLst/>
      </p:bgPr>
    </p:bg>
    <p:spTree>
      <p:nvGrpSpPr>
        <p:cNvPr id="1" name=""/>
        <p:cNvGrpSpPr/>
        <p:nvPr/>
      </p:nvGrpSpPr>
      <p:grpSpPr>
        <a:xfrm>
          <a:off x="0" y="0"/>
          <a:ext cx="0" cy="0"/>
          <a:chOff x="0" y="0"/>
          <a:chExt cx="0" cy="0"/>
        </a:xfrm>
      </p:grpSpPr>
      <p:sp>
        <p:nvSpPr>
          <p:cNvPr id="5" name="TextBox 5"/>
          <p:cNvSpPr txBox="1"/>
          <p:nvPr/>
        </p:nvSpPr>
        <p:spPr>
          <a:xfrm>
            <a:off x="9406639" y="3360747"/>
            <a:ext cx="6878537" cy="533800"/>
          </a:xfrm>
          <a:prstGeom prst="rect">
            <a:avLst/>
          </a:prstGeom>
        </p:spPr>
        <p:txBody>
          <a:bodyPr lIns="0" tIns="0" rIns="0" bIns="0" rtlCol="0" anchor="t">
            <a:spAutoFit/>
          </a:bodyPr>
          <a:lstStyle/>
          <a:p>
            <a:pPr marL="215901" lvl="1" algn="ctr">
              <a:lnSpc>
                <a:spcPts val="3000"/>
              </a:lnSpc>
            </a:pPr>
            <a:r>
              <a:rPr lang="zh-TW" altLang="en-US" sz="8000" dirty="0">
                <a:solidFill>
                  <a:srgbClr val="181A19"/>
                </a:solidFill>
                <a:latin typeface="標楷體" panose="03000509000000000000" pitchFamily="65" charset="-120"/>
                <a:ea typeface="標楷體" panose="03000509000000000000" pitchFamily="65" charset="-120"/>
              </a:rPr>
              <a:t>肢體上騷擾</a:t>
            </a:r>
            <a:endParaRPr lang="en-US" altLang="zh-TW" sz="8000" dirty="0">
              <a:solidFill>
                <a:srgbClr val="181A19"/>
              </a:solidFill>
              <a:latin typeface="標楷體" panose="03000509000000000000" pitchFamily="65" charset="-120"/>
              <a:ea typeface="標楷體" panose="03000509000000000000" pitchFamily="65" charset="-120"/>
            </a:endParaRPr>
          </a:p>
        </p:txBody>
      </p:sp>
      <p:sp>
        <p:nvSpPr>
          <p:cNvPr id="6" name="TextBox 6"/>
          <p:cNvSpPr txBox="1"/>
          <p:nvPr/>
        </p:nvSpPr>
        <p:spPr>
          <a:xfrm>
            <a:off x="9677400" y="4686300"/>
            <a:ext cx="8043161" cy="3323987"/>
          </a:xfrm>
          <a:prstGeom prst="rect">
            <a:avLst/>
          </a:prstGeom>
        </p:spPr>
        <p:txBody>
          <a:bodyPr wrap="square" lIns="0" tIns="0" rIns="0" bIns="0" rtlCol="0" anchor="t">
            <a:spAutoFit/>
          </a:bodyPr>
          <a:lstStyle/>
          <a:p>
            <a:r>
              <a:rPr lang="zh-TW" altLang="zh-TW" sz="5400" dirty="0">
                <a:latin typeface="標楷體" panose="03000509000000000000" pitchFamily="65" charset="-120"/>
                <a:ea typeface="標楷體" panose="03000509000000000000" pitchFamily="65" charset="-120"/>
              </a:rPr>
              <a:t>任一性別對其他性別（通常較多出現在女性）做出肢體上的動作，讓對方覺得不受尊重及不舒服。</a:t>
            </a:r>
            <a:endParaRPr lang="en-US" sz="5400" dirty="0">
              <a:solidFill>
                <a:srgbClr val="181A19"/>
              </a:solidFill>
              <a:latin typeface="標楷體" panose="03000509000000000000" pitchFamily="65" charset="-120"/>
              <a:ea typeface="標楷體" panose="03000509000000000000" pitchFamily="65" charset="-120"/>
            </a:endParaRPr>
          </a:p>
        </p:txBody>
      </p:sp>
      <p:sp>
        <p:nvSpPr>
          <p:cNvPr id="7" name="AutoShape 7"/>
          <p:cNvSpPr/>
          <p:nvPr/>
        </p:nvSpPr>
        <p:spPr>
          <a:xfrm>
            <a:off x="9406639" y="4176404"/>
            <a:ext cx="8881361" cy="0"/>
          </a:xfrm>
          <a:prstGeom prst="line">
            <a:avLst/>
          </a:prstGeom>
          <a:ln w="25400" cap="rnd">
            <a:solidFill>
              <a:srgbClr val="181A19"/>
            </a:solidFill>
            <a:prstDash val="solid"/>
            <a:headEnd type="none" w="sm" len="sm"/>
            <a:tailEnd type="none" w="sm" len="sm"/>
          </a:ln>
        </p:spPr>
      </p:sp>
      <p:pic>
        <p:nvPicPr>
          <p:cNvPr id="9" name="圖片 8"/>
          <p:cNvPicPr>
            <a:picLocks noChangeAspect="1"/>
          </p:cNvPicPr>
          <p:nvPr/>
        </p:nvPicPr>
        <p:blipFill rotWithShape="1">
          <a:blip r:embed="rId2">
            <a:extLst>
              <a:ext uri="{28A0092B-C50C-407E-A947-70E740481C1C}">
                <a14:useLocalDpi xmlns:a14="http://schemas.microsoft.com/office/drawing/2010/main" val="0"/>
              </a:ext>
            </a:extLst>
          </a:blip>
          <a:srcRect l="21831" t="12614" r="58216" b="72757"/>
          <a:stretch/>
        </p:blipFill>
        <p:spPr>
          <a:xfrm>
            <a:off x="1066800" y="2150014"/>
            <a:ext cx="5654362" cy="5986973"/>
          </a:xfrm>
          <a:prstGeom prst="rect">
            <a:avLst/>
          </a:prstGeom>
        </p:spPr>
      </p:pic>
    </p:spTree>
    <p:extLst>
      <p:ext uri="{BB962C8B-B14F-4D97-AF65-F5344CB8AC3E}">
        <p14:creationId xmlns:p14="http://schemas.microsoft.com/office/powerpoint/2010/main" val="1738305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C870"/>
        </a:solidFill>
        <a:effectLst/>
      </p:bgPr>
    </p:bg>
    <p:spTree>
      <p:nvGrpSpPr>
        <p:cNvPr id="1" name=""/>
        <p:cNvGrpSpPr/>
        <p:nvPr/>
      </p:nvGrpSpPr>
      <p:grpSpPr>
        <a:xfrm>
          <a:off x="0" y="0"/>
          <a:ext cx="0" cy="0"/>
          <a:chOff x="0" y="0"/>
          <a:chExt cx="0" cy="0"/>
        </a:xfrm>
      </p:grpSpPr>
      <p:sp>
        <p:nvSpPr>
          <p:cNvPr id="5" name="TextBox 5"/>
          <p:cNvSpPr txBox="1"/>
          <p:nvPr/>
        </p:nvSpPr>
        <p:spPr>
          <a:xfrm>
            <a:off x="9406639" y="3360747"/>
            <a:ext cx="6878537" cy="533800"/>
          </a:xfrm>
          <a:prstGeom prst="rect">
            <a:avLst/>
          </a:prstGeom>
        </p:spPr>
        <p:txBody>
          <a:bodyPr lIns="0" tIns="0" rIns="0" bIns="0" rtlCol="0" anchor="t">
            <a:spAutoFit/>
          </a:bodyPr>
          <a:lstStyle/>
          <a:p>
            <a:pPr marL="215901" lvl="1" algn="ctr">
              <a:lnSpc>
                <a:spcPts val="3000"/>
              </a:lnSpc>
            </a:pPr>
            <a:r>
              <a:rPr lang="zh-TW" altLang="en-US" sz="8000" dirty="0">
                <a:solidFill>
                  <a:srgbClr val="181A19"/>
                </a:solidFill>
                <a:latin typeface="標楷體" panose="03000509000000000000" pitchFamily="65" charset="-120"/>
                <a:ea typeface="標楷體" panose="03000509000000000000" pitchFamily="65" charset="-120"/>
              </a:rPr>
              <a:t>視覺的騷擾</a:t>
            </a:r>
            <a:endParaRPr lang="en-US" altLang="zh-TW" sz="8000" dirty="0">
              <a:solidFill>
                <a:srgbClr val="181A19"/>
              </a:solidFill>
              <a:latin typeface="標楷體" panose="03000509000000000000" pitchFamily="65" charset="-120"/>
              <a:ea typeface="標楷體" panose="03000509000000000000" pitchFamily="65" charset="-120"/>
            </a:endParaRPr>
          </a:p>
        </p:txBody>
      </p:sp>
      <p:sp>
        <p:nvSpPr>
          <p:cNvPr id="6" name="TextBox 6"/>
          <p:cNvSpPr txBox="1"/>
          <p:nvPr/>
        </p:nvSpPr>
        <p:spPr>
          <a:xfrm>
            <a:off x="9677400" y="4686300"/>
            <a:ext cx="8043161" cy="3323987"/>
          </a:xfrm>
          <a:prstGeom prst="rect">
            <a:avLst/>
          </a:prstGeom>
        </p:spPr>
        <p:txBody>
          <a:bodyPr wrap="square" lIns="0" tIns="0" rIns="0" bIns="0" rtlCol="0" anchor="t">
            <a:spAutoFit/>
          </a:bodyPr>
          <a:lstStyle/>
          <a:p>
            <a:r>
              <a:rPr lang="zh-TW" altLang="zh-TW" sz="5400" dirty="0">
                <a:latin typeface="標楷體" panose="03000509000000000000" pitchFamily="65" charset="-120"/>
                <a:ea typeface="標楷體" panose="03000509000000000000" pitchFamily="65" charset="-120"/>
              </a:rPr>
              <a:t>以展示裸露色情圖片或是帶有貶抑任一性別意味的海報、宣傳單，造成當事人不舒服者。</a:t>
            </a:r>
            <a:endParaRPr lang="en-US" sz="5400" dirty="0">
              <a:solidFill>
                <a:srgbClr val="181A19"/>
              </a:solidFill>
              <a:latin typeface="標楷體" panose="03000509000000000000" pitchFamily="65" charset="-120"/>
              <a:ea typeface="標楷體" panose="03000509000000000000" pitchFamily="65" charset="-120"/>
            </a:endParaRPr>
          </a:p>
        </p:txBody>
      </p:sp>
      <p:sp>
        <p:nvSpPr>
          <p:cNvPr id="7" name="AutoShape 7"/>
          <p:cNvSpPr/>
          <p:nvPr/>
        </p:nvSpPr>
        <p:spPr>
          <a:xfrm>
            <a:off x="9406639" y="4176404"/>
            <a:ext cx="8881361" cy="0"/>
          </a:xfrm>
          <a:prstGeom prst="line">
            <a:avLst/>
          </a:prstGeom>
          <a:ln w="25400" cap="rnd">
            <a:solidFill>
              <a:srgbClr val="181A19"/>
            </a:solidFill>
            <a:prstDash val="solid"/>
            <a:headEnd type="none" w="sm" len="sm"/>
            <a:tailEnd type="none" w="sm" len="sm"/>
          </a:ln>
        </p:spPr>
      </p:sp>
      <p:pic>
        <p:nvPicPr>
          <p:cNvPr id="8" name="圖片 7"/>
          <p:cNvPicPr>
            <a:picLocks noChangeAspect="1"/>
          </p:cNvPicPr>
          <p:nvPr/>
        </p:nvPicPr>
        <p:blipFill rotWithShape="1">
          <a:blip r:embed="rId2" cstate="print">
            <a:extLst>
              <a:ext uri="{28A0092B-C50C-407E-A947-70E740481C1C}">
                <a14:useLocalDpi xmlns:a14="http://schemas.microsoft.com/office/drawing/2010/main" val="0"/>
              </a:ext>
            </a:extLst>
          </a:blip>
          <a:srcRect l="9582" t="33612" r="50796" b="26765"/>
          <a:stretch/>
        </p:blipFill>
        <p:spPr>
          <a:xfrm>
            <a:off x="1295400" y="2324099"/>
            <a:ext cx="5638800" cy="5638802"/>
          </a:xfrm>
          <a:prstGeom prst="rect">
            <a:avLst/>
          </a:prstGeom>
        </p:spPr>
      </p:pic>
    </p:spTree>
    <p:extLst>
      <p:ext uri="{BB962C8B-B14F-4D97-AF65-F5344CB8AC3E}">
        <p14:creationId xmlns:p14="http://schemas.microsoft.com/office/powerpoint/2010/main" val="2996911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9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C870"/>
        </a:solidFill>
        <a:effectLst/>
      </p:bgPr>
    </p:bg>
    <p:spTree>
      <p:nvGrpSpPr>
        <p:cNvPr id="1" name=""/>
        <p:cNvGrpSpPr/>
        <p:nvPr/>
      </p:nvGrpSpPr>
      <p:grpSpPr>
        <a:xfrm>
          <a:off x="0" y="0"/>
          <a:ext cx="0" cy="0"/>
          <a:chOff x="0" y="0"/>
          <a:chExt cx="0" cy="0"/>
        </a:xfrm>
      </p:grpSpPr>
      <p:sp>
        <p:nvSpPr>
          <p:cNvPr id="5" name="TextBox 5"/>
          <p:cNvSpPr txBox="1"/>
          <p:nvPr/>
        </p:nvSpPr>
        <p:spPr>
          <a:xfrm>
            <a:off x="8382000" y="2567239"/>
            <a:ext cx="9906000" cy="1231106"/>
          </a:xfrm>
          <a:prstGeom prst="rect">
            <a:avLst/>
          </a:prstGeom>
        </p:spPr>
        <p:txBody>
          <a:bodyPr wrap="square" lIns="0" tIns="0" rIns="0" bIns="0" rtlCol="0" anchor="t">
            <a:spAutoFit/>
          </a:bodyPr>
          <a:lstStyle/>
          <a:p>
            <a:pPr marL="215901" lvl="1" algn="ctr"/>
            <a:r>
              <a:rPr lang="zh-TW" altLang="en-US" sz="8000" dirty="0">
                <a:solidFill>
                  <a:srgbClr val="181A19"/>
                </a:solidFill>
                <a:latin typeface="標楷體" panose="03000509000000000000" pitchFamily="65" charset="-120"/>
                <a:ea typeface="標楷體" panose="03000509000000000000" pitchFamily="65" charset="-120"/>
              </a:rPr>
              <a:t>不受歡迎的性要求</a:t>
            </a:r>
            <a:endParaRPr lang="en-US" altLang="zh-TW" sz="8000" dirty="0">
              <a:solidFill>
                <a:srgbClr val="181A19"/>
              </a:solidFill>
              <a:latin typeface="標楷體" panose="03000509000000000000" pitchFamily="65" charset="-120"/>
              <a:ea typeface="標楷體" panose="03000509000000000000" pitchFamily="65" charset="-120"/>
            </a:endParaRPr>
          </a:p>
        </p:txBody>
      </p:sp>
      <p:sp>
        <p:nvSpPr>
          <p:cNvPr id="6" name="TextBox 6"/>
          <p:cNvSpPr txBox="1"/>
          <p:nvPr/>
        </p:nvSpPr>
        <p:spPr>
          <a:xfrm>
            <a:off x="9677400" y="4686300"/>
            <a:ext cx="8043161" cy="1661993"/>
          </a:xfrm>
          <a:prstGeom prst="rect">
            <a:avLst/>
          </a:prstGeom>
        </p:spPr>
        <p:txBody>
          <a:bodyPr wrap="square" lIns="0" tIns="0" rIns="0" bIns="0" rtlCol="0" anchor="t">
            <a:spAutoFit/>
          </a:bodyPr>
          <a:lstStyle/>
          <a:p>
            <a:r>
              <a:rPr lang="zh-TW" altLang="zh-TW" sz="5400" dirty="0">
                <a:latin typeface="標楷體" panose="03000509000000000000" pitchFamily="65" charset="-120"/>
                <a:ea typeface="標楷體" panose="03000509000000000000" pitchFamily="65" charset="-120"/>
              </a:rPr>
              <a:t>以要求對方同意性服務作為交換利益條件的手段。</a:t>
            </a:r>
            <a:endParaRPr lang="en-US" sz="5400" dirty="0">
              <a:solidFill>
                <a:srgbClr val="181A19"/>
              </a:solidFill>
              <a:latin typeface="標楷體" panose="03000509000000000000" pitchFamily="65" charset="-120"/>
              <a:ea typeface="標楷體" panose="03000509000000000000" pitchFamily="65" charset="-120"/>
            </a:endParaRPr>
          </a:p>
        </p:txBody>
      </p:sp>
      <p:sp>
        <p:nvSpPr>
          <p:cNvPr id="7" name="AutoShape 7"/>
          <p:cNvSpPr/>
          <p:nvPr/>
        </p:nvSpPr>
        <p:spPr>
          <a:xfrm>
            <a:off x="8824255" y="4176404"/>
            <a:ext cx="9463745" cy="0"/>
          </a:xfrm>
          <a:prstGeom prst="line">
            <a:avLst/>
          </a:prstGeom>
          <a:ln w="25400" cap="rnd">
            <a:solidFill>
              <a:srgbClr val="181A19"/>
            </a:solidFill>
            <a:prstDash val="solid"/>
            <a:headEnd type="none" w="sm" len="sm"/>
            <a:tailEnd type="none" w="sm" len="sm"/>
          </a:ln>
        </p:spPr>
      </p:sp>
      <p:pic>
        <p:nvPicPr>
          <p:cNvPr id="9" name="圖片 8"/>
          <p:cNvPicPr>
            <a:picLocks noChangeAspect="1"/>
          </p:cNvPicPr>
          <p:nvPr/>
        </p:nvPicPr>
        <p:blipFill rotWithShape="1">
          <a:blip r:embed="rId2" cstate="print">
            <a:extLst>
              <a:ext uri="{28A0092B-C50C-407E-A947-70E740481C1C}">
                <a14:useLocalDpi xmlns:a14="http://schemas.microsoft.com/office/drawing/2010/main" val="0"/>
              </a:ext>
            </a:extLst>
          </a:blip>
          <a:srcRect l="50547" t="33721" r="9546" b="26372"/>
          <a:stretch/>
        </p:blipFill>
        <p:spPr>
          <a:xfrm>
            <a:off x="1066800" y="2171700"/>
            <a:ext cx="5943600" cy="5943600"/>
          </a:xfrm>
          <a:prstGeom prst="rect">
            <a:avLst/>
          </a:prstGeom>
        </p:spPr>
      </p:pic>
    </p:spTree>
    <p:extLst>
      <p:ext uri="{BB962C8B-B14F-4D97-AF65-F5344CB8AC3E}">
        <p14:creationId xmlns:p14="http://schemas.microsoft.com/office/powerpoint/2010/main" val="377811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700</TotalTime>
  <Words>2452</Words>
  <Application>Microsoft Office PowerPoint</Application>
  <PresentationFormat>自訂</PresentationFormat>
  <Paragraphs>152</Paragraphs>
  <Slides>46</Slides>
  <Notes>1</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46</vt:i4>
      </vt:variant>
    </vt:vector>
  </HeadingPairs>
  <TitlesOfParts>
    <vt:vector size="53" baseType="lpstr">
      <vt:lpstr>標楷體</vt:lpstr>
      <vt:lpstr>Wingdings</vt:lpstr>
      <vt:lpstr>DM Sans Bold</vt:lpstr>
      <vt:lpstr>Times New Roman</vt:lpstr>
      <vt:lpstr>Arial</vt:lpstr>
      <vt:lpstr>Calibri</vt:lpstr>
      <vt:lpstr>Office Theme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Lalaji Kyokai</cp:lastModifiedBy>
  <cp:revision>31</cp:revision>
  <dcterms:created xsi:type="dcterms:W3CDTF">2006-08-16T00:00:00Z</dcterms:created>
  <dcterms:modified xsi:type="dcterms:W3CDTF">2022-04-06T15:29:52Z</dcterms:modified>
  <dc:identifier>DAE5hwU6gms</dc:identifier>
</cp:coreProperties>
</file>