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76" r:id="rId8"/>
    <p:sldId id="277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2" r:id="rId17"/>
    <p:sldId id="273" r:id="rId18"/>
    <p:sldId id="269" r:id="rId19"/>
    <p:sldId id="270" r:id="rId20"/>
    <p:sldId id="274" r:id="rId2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21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14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798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904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36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83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23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595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29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18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75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F565-E468-45A2-9220-A8C8186C67E5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BBE08-45F5-482A-95CB-1C5A3DE8DC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7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6896" y="615467"/>
            <a:ext cx="10972800" cy="2853290"/>
          </a:xfrm>
        </p:spPr>
        <p:txBody>
          <a:bodyPr>
            <a:noAutofit/>
          </a:bodyPr>
          <a:lstStyle/>
          <a:p>
            <a:r>
              <a:rPr lang="zh-TW" altLang="en-US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原住民族委員會</a:t>
            </a:r>
            <a:r>
              <a:rPr lang="en-US" altLang="zh-TW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/>
            </a:r>
            <a:br>
              <a:rPr lang="en-US" altLang="zh-TW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</a:br>
            <a:r>
              <a:rPr lang="en-US" altLang="zh-TW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113</a:t>
            </a:r>
            <a:r>
              <a:rPr lang="zh-TW" altLang="en-US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年度原住民族教會</a:t>
            </a:r>
            <a:r>
              <a:rPr lang="en-US" altLang="zh-TW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/>
            </a:r>
            <a:br>
              <a:rPr lang="en-US" altLang="zh-TW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</a:br>
            <a:r>
              <a:rPr lang="zh-TW" altLang="en-US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推動族語發展獎勵計畫說明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335497"/>
            <a:ext cx="9144000" cy="1655762"/>
          </a:xfrm>
        </p:spPr>
        <p:txBody>
          <a:bodyPr>
            <a:noAutofit/>
          </a:bodyPr>
          <a:lstStyle/>
          <a:p>
            <a:r>
              <a:rPr lang="zh-TW" altLang="en-US" sz="40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總會原宣法人專員 楊紫穗 師母</a:t>
            </a:r>
            <a:endParaRPr lang="en-US" altLang="zh-TW" sz="40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r>
              <a:rPr lang="en-US" altLang="zh-TW" sz="40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2024.04.02(</a:t>
            </a:r>
            <a:r>
              <a:rPr lang="zh-TW" altLang="en-US" sz="40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二</a:t>
            </a:r>
            <a:r>
              <a:rPr lang="en-US" altLang="zh-TW" sz="40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en-US" sz="40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中布中會事務所</a:t>
            </a:r>
            <a:endParaRPr lang="en-US" altLang="zh-TW" sz="40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259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856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2140" y="-32118"/>
            <a:ext cx="11610753" cy="1116640"/>
          </a:xfrm>
        </p:spPr>
        <p:txBody>
          <a:bodyPr>
            <a:noAutofit/>
          </a:bodyPr>
          <a:lstStyle/>
          <a:p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三</a:t>
            </a:r>
            <a:r>
              <a:rPr lang="zh-TW" altLang="en-US" sz="54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、期末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核銷說明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(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教會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/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中會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)</a:t>
            </a:r>
            <a:endParaRPr lang="zh-TW" altLang="en-US" sz="54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6447" y="1218795"/>
            <a:ext cx="11706446" cy="4766782"/>
          </a:xfrm>
        </p:spPr>
        <p:txBody>
          <a:bodyPr>
            <a:normAutofit/>
          </a:bodyPr>
          <a:lstStyle/>
          <a:p>
            <a:pPr lvl="0"/>
            <a:r>
              <a:rPr lang="zh-TW" altLang="en-US" sz="3600" kern="0" dirty="0">
                <a:solidFill>
                  <a:srgbClr val="FFC0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期末核銷</a:t>
            </a:r>
            <a:endParaRPr lang="en-US" altLang="zh-TW" sz="3600" kern="0" dirty="0">
              <a:solidFill>
                <a:srgbClr val="FFC000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各執行教會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堂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應於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113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年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12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月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31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日前，依附件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17 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送中會電子檔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,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正本教會留存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、附件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18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格式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送中會電子檔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,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正本教會留存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，填報第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2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期獎勵金執行情形明細表，併同期末</a:t>
            </a:r>
            <a:r>
              <a:rPr lang="zh-TW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總表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正本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19)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送隸屬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中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會。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中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會應於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114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年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月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31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日前依附件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20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格式製作期中執行費用結報表，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及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彙整所轄教會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堂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所送獎勵金執行總表，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指定之會計師事務所進行</a:t>
            </a:r>
            <a:r>
              <a:rPr lang="zh-TW" altLang="zh-TW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</a:t>
            </a:r>
            <a:r>
              <a:rPr lang="zh-TW" altLang="en-US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末</a:t>
            </a:r>
            <a:r>
              <a:rPr lang="zh-TW" altLang="zh-TW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獎勵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金查核。</a:t>
            </a:r>
          </a:p>
          <a:p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42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856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5569" y="0"/>
            <a:ext cx="11820862" cy="1325563"/>
          </a:xfrm>
        </p:spPr>
        <p:txBody>
          <a:bodyPr>
            <a:noAutofit/>
          </a:bodyPr>
          <a:lstStyle/>
          <a:p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四、收據收集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(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雜項支出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/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情境佈置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/</a:t>
            </a:r>
            <a:r>
              <a:rPr lang="zh-TW" altLang="en-US" sz="54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成</a:t>
            </a:r>
            <a:r>
              <a:rPr lang="en-US" altLang="zh-TW" sz="54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/>
            </a:r>
            <a:br>
              <a:rPr lang="en-US" altLang="zh-TW" sz="54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</a:b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 </a:t>
            </a:r>
            <a:r>
              <a:rPr lang="en-US" altLang="zh-TW" sz="54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   </a:t>
            </a:r>
            <a:r>
              <a:rPr lang="zh-TW" altLang="en-US" sz="54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果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展示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)</a:t>
            </a:r>
            <a:endParaRPr lang="zh-TW" altLang="en-US" sz="54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2386" y="1602342"/>
            <a:ext cx="11165958" cy="4351338"/>
          </a:xfrm>
        </p:spPr>
        <p:txBody>
          <a:bodyPr/>
          <a:lstStyle/>
          <a:p>
            <a:r>
              <a:rPr lang="zh-TW" altLang="zh-TW" sz="3600" kern="0" dirty="0">
                <a:solidFill>
                  <a:srgbClr val="FFC0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注意事項：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紙本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收據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、電子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發票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、二聯式或三聯式等發票均可核銷，</a:t>
            </a:r>
            <a:r>
              <a:rPr lang="zh-TW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「三聯式統一發票」須額外檢附收執聯或扣抵聯。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支用單據抬頭及統一編號應與本獎勵金受款者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名稱及統一編號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一致；前開單據抬頭名稱資訊皆應完整，以利核對。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38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pic>
        <p:nvPicPr>
          <p:cNvPr id="11267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315913"/>
            <a:ext cx="10710863" cy="5975350"/>
          </a:xfrm>
        </p:spPr>
      </p:pic>
      <p:sp>
        <p:nvSpPr>
          <p:cNvPr id="11268" name="文字方塊 4"/>
          <p:cNvSpPr txBox="1">
            <a:spLocks noChangeArrowheads="1"/>
          </p:cNvSpPr>
          <p:nvPr/>
        </p:nvSpPr>
        <p:spPr bwMode="auto">
          <a:xfrm>
            <a:off x="2405270" y="1192213"/>
            <a:ext cx="287316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財團法人台灣基督長老</a:t>
            </a:r>
            <a:r>
              <a:rPr lang="zh-TW" altLang="en-US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中布</a:t>
            </a:r>
            <a:r>
              <a:rPr lang="zh-TW" altLang="en-US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中</a:t>
            </a:r>
            <a:r>
              <a:rPr lang="zh-TW" altLang="en-US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會</a:t>
            </a:r>
            <a:r>
              <a:rPr lang="en-US" altLang="zh-TW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(**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</a:t>
            </a:r>
            <a:r>
              <a:rPr lang="en-US" altLang="zh-TW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18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11269" name="文字方塊 5"/>
          <p:cNvSpPr txBox="1">
            <a:spLocks noChangeArrowheads="1"/>
          </p:cNvSpPr>
          <p:nvPr/>
        </p:nvSpPr>
        <p:spPr bwMode="auto">
          <a:xfrm>
            <a:off x="8180388" y="504825"/>
            <a:ext cx="1987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TW" sz="32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39913519</a:t>
            </a:r>
            <a:endParaRPr lang="zh-TW" altLang="en-US" sz="32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11270" name="文字方塊 6"/>
          <p:cNvSpPr txBox="1">
            <a:spLocks noChangeArrowheads="1"/>
          </p:cNvSpPr>
          <p:nvPr/>
        </p:nvSpPr>
        <p:spPr bwMode="auto">
          <a:xfrm>
            <a:off x="8061325" y="3081338"/>
            <a:ext cx="3149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32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請廠商蓋上免用發票專用章及負責人印鑑</a:t>
            </a:r>
          </a:p>
        </p:txBody>
      </p:sp>
      <p:sp>
        <p:nvSpPr>
          <p:cNvPr id="8" name="向右箭號 7"/>
          <p:cNvSpPr/>
          <p:nvPr/>
        </p:nvSpPr>
        <p:spPr>
          <a:xfrm rot="19752130">
            <a:off x="3300413" y="6181725"/>
            <a:ext cx="546100" cy="2492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1272" name="文字方塊 8"/>
          <p:cNvSpPr txBox="1">
            <a:spLocks noChangeArrowheads="1"/>
          </p:cNvSpPr>
          <p:nvPr/>
        </p:nvSpPr>
        <p:spPr bwMode="auto">
          <a:xfrm>
            <a:off x="4065588" y="6121400"/>
            <a:ext cx="5008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金額請確認是否正確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</a:t>
            </a: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請打大寫中文數字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,</a:t>
            </a: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勿寫阿拉伯數字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200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11273" name="文字方塊 8"/>
          <p:cNvSpPr txBox="1">
            <a:spLocks noChangeArrowheads="1"/>
          </p:cNvSpPr>
          <p:nvPr/>
        </p:nvSpPr>
        <p:spPr bwMode="auto">
          <a:xfrm>
            <a:off x="10466388" y="5327650"/>
            <a:ext cx="8874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負責人小章</a:t>
            </a:r>
          </a:p>
        </p:txBody>
      </p:sp>
    </p:spTree>
    <p:extLst>
      <p:ext uri="{BB962C8B-B14F-4D97-AF65-F5344CB8AC3E}">
        <p14:creationId xmlns:p14="http://schemas.microsoft.com/office/powerpoint/2010/main" val="408269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12291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0"/>
            <a:ext cx="10372725" cy="7107238"/>
          </a:xfrm>
        </p:spPr>
      </p:pic>
    </p:spTree>
    <p:extLst>
      <p:ext uri="{BB962C8B-B14F-4D97-AF65-F5344CB8AC3E}">
        <p14:creationId xmlns:p14="http://schemas.microsoft.com/office/powerpoint/2010/main" val="7798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pic>
        <p:nvPicPr>
          <p:cNvPr id="13315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588" y="365125"/>
            <a:ext cx="10710862" cy="5975350"/>
          </a:xfrm>
        </p:spPr>
      </p:pic>
      <p:sp>
        <p:nvSpPr>
          <p:cNvPr id="13316" name="文字方塊 4"/>
          <p:cNvSpPr txBox="1">
            <a:spLocks noChangeArrowheads="1"/>
          </p:cNvSpPr>
          <p:nvPr/>
        </p:nvSpPr>
        <p:spPr bwMode="auto">
          <a:xfrm>
            <a:off x="1957388" y="1168400"/>
            <a:ext cx="28336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財團法人台灣基督長老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教會中布中會</a:t>
            </a:r>
            <a:r>
              <a:rPr lang="en-US" altLang="zh-TW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(**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</a:t>
            </a:r>
            <a:r>
              <a:rPr lang="en-US" altLang="zh-TW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18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13317" name="文字方塊 5"/>
          <p:cNvSpPr txBox="1">
            <a:spLocks noChangeArrowheads="1"/>
          </p:cNvSpPr>
          <p:nvPr/>
        </p:nvSpPr>
        <p:spPr bwMode="auto">
          <a:xfrm>
            <a:off x="8249478" y="504825"/>
            <a:ext cx="191846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TW" sz="32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39913519</a:t>
            </a:r>
            <a:endParaRPr lang="zh-TW" altLang="en-US" sz="32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8" name="向右箭號 7"/>
          <p:cNvSpPr/>
          <p:nvPr/>
        </p:nvSpPr>
        <p:spPr>
          <a:xfrm rot="19752130">
            <a:off x="1804988" y="6181725"/>
            <a:ext cx="546100" cy="2492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3319" name="文字方塊 8"/>
          <p:cNvSpPr txBox="1">
            <a:spLocks noChangeArrowheads="1"/>
          </p:cNvSpPr>
          <p:nvPr/>
        </p:nvSpPr>
        <p:spPr bwMode="auto">
          <a:xfrm>
            <a:off x="3260725" y="6045200"/>
            <a:ext cx="5008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金額請確認是否正確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</a:t>
            </a: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請打大寫中文數字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,</a:t>
            </a: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勿寫阿拉伯數字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200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13320" name="文字方塊 8"/>
          <p:cNvSpPr txBox="1">
            <a:spLocks noChangeArrowheads="1"/>
          </p:cNvSpPr>
          <p:nvPr/>
        </p:nvSpPr>
        <p:spPr bwMode="auto">
          <a:xfrm>
            <a:off x="9918700" y="5368925"/>
            <a:ext cx="88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負責人小章</a:t>
            </a:r>
          </a:p>
        </p:txBody>
      </p:sp>
      <p:pic>
        <p:nvPicPr>
          <p:cNvPr id="13321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3038475"/>
            <a:ext cx="2538412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文字方塊 3"/>
          <p:cNvSpPr txBox="1">
            <a:spLocks noChangeArrowheads="1"/>
          </p:cNvSpPr>
          <p:nvPr/>
        </p:nvSpPr>
        <p:spPr bwMode="auto">
          <a:xfrm>
            <a:off x="10858500" y="2700338"/>
            <a:ext cx="1106488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6000">
                <a:solidFill>
                  <a:srgbClr val="FF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</a:rPr>
              <a:t>錯誤</a:t>
            </a:r>
            <a:r>
              <a:rPr lang="zh-TW" altLang="en-US" sz="6000">
                <a:solidFill>
                  <a:srgbClr val="FF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  <a:sym typeface="Wingdings" panose="05000000000000000000" pitchFamily="2" charset="2"/>
              </a:rPr>
              <a:t></a:t>
            </a:r>
            <a:endParaRPr lang="zh-TW" altLang="en-US" sz="6000">
              <a:solidFill>
                <a:srgbClr val="FF0000"/>
              </a:solidFill>
              <a:latin typeface="華康儷粗黑" panose="020B0709000000000000" pitchFamily="49" charset="-120"/>
              <a:ea typeface="華康儷粗黑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45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  <p:pic>
        <p:nvPicPr>
          <p:cNvPr id="14339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438" y="166688"/>
            <a:ext cx="10710862" cy="5975350"/>
          </a:xfrm>
        </p:spPr>
      </p:pic>
      <p:sp>
        <p:nvSpPr>
          <p:cNvPr id="14340" name="文字方塊 4"/>
          <p:cNvSpPr txBox="1">
            <a:spLocks noChangeArrowheads="1"/>
          </p:cNvSpPr>
          <p:nvPr/>
        </p:nvSpPr>
        <p:spPr bwMode="auto">
          <a:xfrm>
            <a:off x="1665288" y="949900"/>
            <a:ext cx="28336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財團法人台灣基督長老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教會中布中會</a:t>
            </a:r>
            <a:r>
              <a:rPr lang="en-US" altLang="zh-TW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(**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</a:t>
            </a:r>
            <a:r>
              <a:rPr lang="en-US" altLang="zh-TW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18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14341" name="文字方塊 5"/>
          <p:cNvSpPr txBox="1">
            <a:spLocks noChangeArrowheads="1"/>
          </p:cNvSpPr>
          <p:nvPr/>
        </p:nvSpPr>
        <p:spPr bwMode="auto">
          <a:xfrm>
            <a:off x="8021638" y="365125"/>
            <a:ext cx="1987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TW" sz="32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39913519</a:t>
            </a:r>
            <a:endParaRPr lang="zh-TW" altLang="en-US" sz="32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8" name="向右箭號 7"/>
          <p:cNvSpPr/>
          <p:nvPr/>
        </p:nvSpPr>
        <p:spPr>
          <a:xfrm rot="19752130">
            <a:off x="1392238" y="6119813"/>
            <a:ext cx="546100" cy="24923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14343" name="文字方塊 8"/>
          <p:cNvSpPr txBox="1">
            <a:spLocks noChangeArrowheads="1"/>
          </p:cNvSpPr>
          <p:nvPr/>
        </p:nvSpPr>
        <p:spPr bwMode="auto">
          <a:xfrm>
            <a:off x="2663825" y="5889625"/>
            <a:ext cx="5008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金額請確認是否正確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</a:t>
            </a: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請打大寫中文數字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,</a:t>
            </a:r>
            <a:r>
              <a:rPr lang="zh-TW" altLang="en-US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勿寫阿拉伯數字</a:t>
            </a:r>
            <a:r>
              <a:rPr lang="en-US" altLang="zh-TW" sz="20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200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14344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3" t="18170" r="12744" b="21278"/>
          <a:stretch>
            <a:fillRect/>
          </a:stretch>
        </p:blipFill>
        <p:spPr bwMode="auto">
          <a:xfrm>
            <a:off x="7405688" y="2735263"/>
            <a:ext cx="30607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文字方塊 2"/>
          <p:cNvSpPr txBox="1">
            <a:spLocks noChangeArrowheads="1"/>
          </p:cNvSpPr>
          <p:nvPr/>
        </p:nvSpPr>
        <p:spPr bwMode="auto">
          <a:xfrm>
            <a:off x="9823450" y="5097463"/>
            <a:ext cx="8874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負責人小章</a:t>
            </a:r>
          </a:p>
        </p:txBody>
      </p:sp>
      <p:sp>
        <p:nvSpPr>
          <p:cNvPr id="14346" name="文字方塊 10"/>
          <p:cNvSpPr txBox="1">
            <a:spLocks noChangeArrowheads="1"/>
          </p:cNvSpPr>
          <p:nvPr/>
        </p:nvSpPr>
        <p:spPr bwMode="auto">
          <a:xfrm>
            <a:off x="10858500" y="2700338"/>
            <a:ext cx="1106488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6000">
                <a:solidFill>
                  <a:srgbClr val="FF0000"/>
                </a:solidFill>
                <a:latin typeface="華康儷粗黑" panose="020B0709000000000000" pitchFamily="49" charset="-120"/>
                <a:ea typeface="華康儷粗黑" panose="020B0709000000000000" pitchFamily="49" charset="-120"/>
                <a:sym typeface="Wingdings" panose="05000000000000000000" pitchFamily="2" charset="2"/>
              </a:rPr>
              <a:t>正確</a:t>
            </a:r>
            <a:endParaRPr lang="zh-TW" altLang="en-US" sz="6000">
              <a:solidFill>
                <a:srgbClr val="FF0000"/>
              </a:solidFill>
              <a:latin typeface="華康儷粗黑" panose="020B0709000000000000" pitchFamily="49" charset="-120"/>
              <a:ea typeface="華康儷粗黑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0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23" y="365124"/>
            <a:ext cx="11263519" cy="6423301"/>
          </a:xfrm>
        </p:spPr>
      </p:pic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13766" y="1188439"/>
            <a:ext cx="28336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財團法人台灣基督長老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教會中布中會</a:t>
            </a:r>
            <a:r>
              <a:rPr lang="en-US" altLang="zh-TW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(**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</a:t>
            </a:r>
            <a:r>
              <a:rPr lang="en-US" altLang="zh-TW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18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6" name="文字方塊 5"/>
          <p:cNvSpPr txBox="1">
            <a:spLocks noChangeArrowheads="1"/>
          </p:cNvSpPr>
          <p:nvPr/>
        </p:nvSpPr>
        <p:spPr bwMode="auto">
          <a:xfrm>
            <a:off x="8652634" y="808513"/>
            <a:ext cx="309872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記得：品名／數量／單價要寫清楚</a:t>
            </a:r>
            <a:endParaRPr lang="zh-TW" altLang="en-US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0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45" y="265458"/>
            <a:ext cx="11553326" cy="6565810"/>
          </a:xfrm>
        </p:spPr>
      </p:pic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1953522" y="1118865"/>
            <a:ext cx="51032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財團法人台灣基督長老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教會中布中會</a:t>
            </a:r>
            <a:r>
              <a:rPr lang="en-US" altLang="zh-TW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(**</a:t>
            </a:r>
            <a:r>
              <a:rPr lang="zh-TW" altLang="en-US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</a:t>
            </a:r>
            <a:r>
              <a:rPr lang="en-US" altLang="zh-TW" sz="18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)</a:t>
            </a:r>
            <a:endParaRPr lang="zh-TW" altLang="en-US" sz="18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6" name="文字方塊 5"/>
          <p:cNvSpPr txBox="1">
            <a:spLocks noChangeArrowheads="1"/>
          </p:cNvSpPr>
          <p:nvPr/>
        </p:nvSpPr>
        <p:spPr bwMode="auto">
          <a:xfrm>
            <a:off x="1953522" y="1398300"/>
            <a:ext cx="1987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TW" sz="32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39913519</a:t>
            </a:r>
            <a:endParaRPr lang="zh-TW" altLang="en-US" sz="32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7" name="文字方塊 6"/>
          <p:cNvSpPr txBox="1">
            <a:spLocks noChangeArrowheads="1"/>
          </p:cNvSpPr>
          <p:nvPr/>
        </p:nvSpPr>
        <p:spPr bwMode="auto">
          <a:xfrm>
            <a:off x="9095133" y="795699"/>
            <a:ext cx="28336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8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記得：品名／數量／單價要寫清楚</a:t>
            </a:r>
            <a:endParaRPr lang="zh-TW" altLang="en-US" sz="18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04191" y="80792"/>
            <a:ext cx="6647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400" dirty="0" smtClean="0">
                <a:solidFill>
                  <a:srgbClr val="3333FF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「三聯式統一發票」須額外檢附收執聯或扣抵聯</a:t>
            </a:r>
            <a:endParaRPr lang="zh-TW" altLang="en-US" sz="2400" dirty="0">
              <a:solidFill>
                <a:srgbClr val="3333FF"/>
              </a:solidFill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9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579429" y="166343"/>
            <a:ext cx="5059363" cy="6026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三聯式電子發票</a:t>
            </a:r>
            <a: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/>
            </a:r>
            <a:b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</a:br>
            <a: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/>
            </a:r>
            <a:b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</a:br>
            <a: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1.</a:t>
            </a:r>
            <a:r>
              <a:rPr lang="zh-TW" altLang="en-US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請打中會法人統編</a:t>
            </a:r>
            <a:r>
              <a:rPr lang="zh-TW" altLang="en-US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、</a:t>
            </a:r>
            <a:r>
              <a:rPr lang="zh-TW" altLang="en-US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抬頭：財團法人台灣基督長老教會東美中會（</a:t>
            </a:r>
            <a: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**</a:t>
            </a:r>
            <a:r>
              <a:rPr lang="zh-TW" altLang="en-US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教會</a:t>
            </a:r>
            <a: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)</a:t>
            </a:r>
            <a:b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</a:br>
            <a: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/>
            </a:r>
            <a:b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</a:br>
            <a:r>
              <a:rPr lang="en-US" altLang="zh-TW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2.</a:t>
            </a:r>
            <a:r>
              <a:rPr lang="zh-TW" altLang="en-US" dirty="0" smtClean="0">
                <a:latin typeface="華康儷粗黑" panose="020B0709000000000000" pitchFamily="49" charset="-120"/>
                <a:ea typeface="華康儷粗黑" panose="020B0709000000000000" pitchFamily="49" charset="-120"/>
              </a:rPr>
              <a:t>請妥善保管抵扣聯及收執聯</a:t>
            </a:r>
          </a:p>
        </p:txBody>
      </p:sp>
      <p:pic>
        <p:nvPicPr>
          <p:cNvPr id="16387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050" y="87313"/>
            <a:ext cx="5946775" cy="6681787"/>
          </a:xfrm>
        </p:spPr>
      </p:pic>
    </p:spTree>
    <p:extLst>
      <p:ext uri="{BB962C8B-B14F-4D97-AF65-F5344CB8AC3E}">
        <p14:creationId xmlns:p14="http://schemas.microsoft.com/office/powerpoint/2010/main" val="18593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13" y="0"/>
            <a:ext cx="4999037" cy="672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單箭頭接點 5"/>
          <p:cNvCxnSpPr/>
          <p:nvPr/>
        </p:nvCxnSpPr>
        <p:spPr>
          <a:xfrm flipH="1" flipV="1">
            <a:off x="5724525" y="2703513"/>
            <a:ext cx="1431925" cy="6032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412" name="文字方塊 5"/>
          <p:cNvSpPr txBox="1">
            <a:spLocks noChangeArrowheads="1"/>
          </p:cNvSpPr>
          <p:nvPr/>
        </p:nvSpPr>
        <p:spPr bwMode="auto">
          <a:xfrm>
            <a:off x="7324447" y="2411413"/>
            <a:ext cx="374774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32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中會統</a:t>
            </a:r>
            <a:r>
              <a:rPr lang="zh-TW" altLang="en-US" sz="3200" dirty="0" smtClean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編</a:t>
            </a:r>
            <a:r>
              <a:rPr lang="en-US" altLang="zh-TW" sz="32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39913519</a:t>
            </a:r>
            <a:endParaRPr lang="zh-TW" altLang="en-US" sz="32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TW" altLang="en-US" sz="3200" dirty="0">
              <a:solidFill>
                <a:srgbClr val="FF0000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cxnSp>
        <p:nvCxnSpPr>
          <p:cNvPr id="8" name="直線單箭頭接點 7"/>
          <p:cNvCxnSpPr/>
          <p:nvPr/>
        </p:nvCxnSpPr>
        <p:spPr>
          <a:xfrm flipH="1" flipV="1">
            <a:off x="5228604" y="4871279"/>
            <a:ext cx="1430337" cy="6032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414" name="文字方塊 5"/>
          <p:cNvSpPr txBox="1">
            <a:spLocks noChangeArrowheads="1"/>
          </p:cNvSpPr>
          <p:nvPr/>
        </p:nvSpPr>
        <p:spPr bwMode="auto">
          <a:xfrm>
            <a:off x="6658941" y="4189414"/>
            <a:ext cx="30607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3200" dirty="0">
                <a:solidFill>
                  <a:srgbClr val="FF0000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交易明細請務必與發票證明聯同時保存</a:t>
            </a:r>
          </a:p>
        </p:txBody>
      </p:sp>
      <p:sp>
        <p:nvSpPr>
          <p:cNvPr id="7" name="文字方塊 5"/>
          <p:cNvSpPr txBox="1">
            <a:spLocks noChangeArrowheads="1"/>
          </p:cNvSpPr>
          <p:nvPr/>
        </p:nvSpPr>
        <p:spPr bwMode="auto">
          <a:xfrm>
            <a:off x="7324448" y="2999573"/>
            <a:ext cx="479038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dirty="0" smtClean="0">
                <a:solidFill>
                  <a:srgbClr val="3333FF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抬頭：財團法人台灣基督長老</a:t>
            </a:r>
            <a:r>
              <a:rPr lang="zh-TW" altLang="en-US" dirty="0" smtClean="0">
                <a:solidFill>
                  <a:srgbClr val="3333FF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教會中布中</a:t>
            </a:r>
            <a:r>
              <a:rPr lang="zh-TW" altLang="en-US" dirty="0" smtClean="0">
                <a:solidFill>
                  <a:srgbClr val="3333FF"/>
                </a:solidFill>
                <a:latin typeface="華康儷粗圓" panose="020F0709000000000000" pitchFamily="49" charset="-120"/>
                <a:ea typeface="華康儷粗圓" panose="020F0709000000000000" pitchFamily="49" charset="-120"/>
              </a:rPr>
              <a:t>會（＊＊教會）</a:t>
            </a:r>
            <a:endParaRPr lang="zh-TW" altLang="en-US" dirty="0">
              <a:solidFill>
                <a:srgbClr val="3333FF"/>
              </a:solidFill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71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說明順序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ea"/>
              <a:buAutoNum type="ea1ChtPeriod"/>
            </a:pPr>
            <a:r>
              <a:rPr lang="zh-TW" altLang="en-US" sz="48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計畫期程說明及獎勵金撥付說明</a:t>
            </a:r>
            <a:endParaRPr lang="en-US" altLang="zh-TW" sz="48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48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執行期間明細表格式填寫</a:t>
            </a:r>
            <a:endParaRPr lang="en-US" altLang="zh-TW" sz="48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48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期中、期末核銷說明</a:t>
            </a:r>
            <a:endParaRPr lang="en-US" altLang="zh-TW" sz="48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48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收據收集</a:t>
            </a:r>
            <a:endParaRPr lang="en-US" altLang="zh-TW" sz="48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48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教會須配合中會事宜</a:t>
            </a:r>
            <a:endParaRPr lang="en-US" altLang="zh-TW" sz="48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20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1368"/>
          </a:xfrm>
        </p:spPr>
        <p:txBody>
          <a:bodyPr>
            <a:normAutofit/>
          </a:bodyPr>
          <a:lstStyle/>
          <a:p>
            <a:pPr algn="ctr"/>
            <a:r>
              <a:rPr lang="en-US" altLang="zh-TW" sz="150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Thank You</a:t>
            </a:r>
            <a:endParaRPr lang="zh-TW" altLang="en-US" sz="150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2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478" y="136525"/>
            <a:ext cx="10515600" cy="1325563"/>
          </a:xfrm>
        </p:spPr>
        <p:txBody>
          <a:bodyPr>
            <a:noAutofit/>
          </a:bodyPr>
          <a:lstStyle/>
          <a:p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一、計畫期程及獎勵金撥付說明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/>
            </a:r>
            <a:b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</a:br>
            <a:endParaRPr lang="zh-TW" altLang="en-US" sz="54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3916" y="813421"/>
            <a:ext cx="11958084" cy="5231158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</a:pPr>
            <a:r>
              <a:rPr lang="zh-TW" altLang="en-US" sz="3600" kern="0" dirty="0">
                <a:solidFill>
                  <a:srgbClr val="FFC0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計畫期程</a:t>
            </a:r>
            <a:endParaRPr lang="en-US" altLang="zh-TW" sz="3600" kern="0" dirty="0">
              <a:solidFill>
                <a:srgbClr val="FFC000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indent="-514350">
              <a:lnSpc>
                <a:spcPts val="3200"/>
              </a:lnSpc>
              <a:buFont typeface="+mj-lt"/>
              <a:buAutoNum type="arabicPeriod"/>
            </a:pP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自核定日起至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113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年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12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月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31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日止</a:t>
            </a:r>
            <a:endParaRPr lang="en-US" altLang="zh-TW" sz="36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indent="-514350">
              <a:lnSpc>
                <a:spcPts val="3200"/>
              </a:lnSpc>
              <a:buFont typeface="+mj-lt"/>
              <a:buAutoNum type="arabicPeriod"/>
            </a:pP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期中核銷：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113.07.31(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教會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、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08.31(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中會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/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總會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</a:p>
          <a:p>
            <a:pPr marL="514350" indent="-514350">
              <a:lnSpc>
                <a:spcPts val="3200"/>
              </a:lnSpc>
              <a:buFont typeface="+mj-lt"/>
              <a:buAutoNum type="arabicPeriod"/>
            </a:pP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期末核銷：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113.12.31(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教會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、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114.01.31(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中會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/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總會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</a:p>
          <a:p>
            <a:pPr marL="514350" indent="-514350">
              <a:lnSpc>
                <a:spcPts val="2000"/>
              </a:lnSpc>
              <a:buFont typeface="+mj-lt"/>
              <a:buAutoNum type="arabicPeriod"/>
            </a:pPr>
            <a:endParaRPr lang="en-US" altLang="zh-TW" sz="18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3600" kern="0" dirty="0">
                <a:solidFill>
                  <a:srgbClr val="FFC0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獎勵金撥付</a:t>
            </a:r>
            <a:endParaRPr lang="en-US" altLang="zh-TW" sz="3600" kern="0" dirty="0">
              <a:solidFill>
                <a:srgbClr val="FFC000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indent="-514350">
              <a:lnSpc>
                <a:spcPts val="3200"/>
              </a:lnSpc>
              <a:buFont typeface="+mj-lt"/>
              <a:buAutoNum type="arabicPeriod"/>
            </a:pP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第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期：於計畫核定後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2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週內，由各教會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堂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檢送</a:t>
            </a:r>
            <a:r>
              <a:rPr lang="zh-TW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核定之總獎勵金額度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的領據及存摺影本</a:t>
            </a:r>
            <a:r>
              <a:rPr lang="zh-TW" altLang="zh-TW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，</a:t>
            </a:r>
            <a:r>
              <a:rPr lang="zh-TW" altLang="en-US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原民會</a:t>
            </a:r>
            <a:r>
              <a:rPr lang="zh-TW" altLang="zh-TW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將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撥付總獎勵金之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70%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。</a:t>
            </a:r>
          </a:p>
          <a:p>
            <a:pPr marL="514350" indent="-514350">
              <a:lnSpc>
                <a:spcPts val="3200"/>
              </a:lnSpc>
              <a:buFont typeface="+mj-lt"/>
              <a:buAutoNum type="arabicPeriod"/>
            </a:pP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第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2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</a:t>
            </a:r>
            <a:r>
              <a:rPr lang="zh-TW" altLang="zh-TW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：經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原民會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指定之會計師事務所查核後，檢附查核報告、執行情形明細表由本會逕予撥付總獎勵金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30%</a:t>
            </a:r>
            <a:r>
              <a:rPr lang="zh-TW" altLang="zh-TW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。</a:t>
            </a:r>
            <a:endParaRPr lang="zh-TW" altLang="zh-TW" sz="36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385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9235" y="1"/>
            <a:ext cx="10898988" cy="822698"/>
          </a:xfrm>
        </p:spPr>
        <p:txBody>
          <a:bodyPr>
            <a:normAutofit fontScale="90000"/>
          </a:bodyPr>
          <a:lstStyle/>
          <a:p>
            <a:r>
              <a:rPr lang="zh-TW" altLang="en-US" sz="5400" kern="0" dirty="0">
                <a:solidFill>
                  <a:srgbClr val="FFC0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二、執行期間明細表格式填寫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203295"/>
              </p:ext>
            </p:extLst>
          </p:nvPr>
        </p:nvGraphicFramePr>
        <p:xfrm>
          <a:off x="191387" y="822698"/>
          <a:ext cx="11854838" cy="5771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268">
                  <a:extLst>
                    <a:ext uri="{9D8B030D-6E8A-4147-A177-3AD203B41FA5}">
                      <a16:colId xmlns:a16="http://schemas.microsoft.com/office/drawing/2014/main" val="1929269028"/>
                    </a:ext>
                  </a:extLst>
                </a:gridCol>
                <a:gridCol w="3394187">
                  <a:extLst>
                    <a:ext uri="{9D8B030D-6E8A-4147-A177-3AD203B41FA5}">
                      <a16:colId xmlns:a16="http://schemas.microsoft.com/office/drawing/2014/main" val="370304019"/>
                    </a:ext>
                  </a:extLst>
                </a:gridCol>
                <a:gridCol w="7359383">
                  <a:extLst>
                    <a:ext uri="{9D8B030D-6E8A-4147-A177-3AD203B41FA5}">
                      <a16:colId xmlns:a16="http://schemas.microsoft.com/office/drawing/2014/main" val="2035449425"/>
                    </a:ext>
                  </a:extLst>
                </a:gridCol>
              </a:tblGrid>
              <a:tr h="9862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獎勵</a:t>
                      </a:r>
                      <a:endParaRPr lang="en-US" altLang="zh-TW" sz="22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項目</a:t>
                      </a:r>
                      <a:endParaRPr lang="zh-TW" altLang="en-US" sz="2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內容／明細表格式</a:t>
                      </a:r>
                      <a:endParaRPr lang="zh-TW" altLang="en-US" sz="2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注意事項</a:t>
                      </a:r>
                      <a:endParaRPr lang="zh-TW" altLang="en-US" sz="2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282546"/>
                  </a:ext>
                </a:extLst>
              </a:tr>
              <a:tr h="439185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個別獎勵</a:t>
                      </a:r>
                      <a:endParaRPr lang="zh-TW" altLang="en-US" sz="28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族語證道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-1000</a:t>
                      </a: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元</a:t>
                      </a:r>
                      <a:endParaRPr lang="en-US" altLang="zh-TW" sz="28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證道翻譯員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-500</a:t>
                      </a: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元</a:t>
                      </a:r>
                      <a:endParaRPr lang="en-US" altLang="zh-TW" sz="28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族語主日學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-1000</a:t>
                      </a: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元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(</a:t>
                      </a: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每週最多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2</a:t>
                      </a: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名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族語週報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(</a:t>
                      </a: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堂訊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)-500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填寫計劃書附件</a:t>
                      </a:r>
                      <a:r>
                        <a:rPr lang="en-US" altLang="zh-TW" sz="28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6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altLang="zh-TW" sz="22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每週填寫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需在明細表填具完整個人資料及每週載入在印領清冊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須辦理年度扣繳事宜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(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由中會辦理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申請單位（中會）會產生二代健保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申請人員與審核人員不可為同一人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填寫明細表時，應詳填實施時間及地點在備註欄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當月主日證道及主日學教員申請人若為不同人，是否須分開填寫明細表，待原民會舉辦說明會時可詢問會計師事務所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427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42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9235" y="1"/>
            <a:ext cx="10898988" cy="822698"/>
          </a:xfrm>
        </p:spPr>
        <p:txBody>
          <a:bodyPr>
            <a:normAutofit fontScale="90000"/>
          </a:bodyPr>
          <a:lstStyle/>
          <a:p>
            <a:r>
              <a:rPr lang="zh-TW" altLang="en-US" sz="5400" kern="0" dirty="0">
                <a:solidFill>
                  <a:srgbClr val="FFC0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二、執行期間明細表格式填寫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773850"/>
              </p:ext>
            </p:extLst>
          </p:nvPr>
        </p:nvGraphicFramePr>
        <p:xfrm>
          <a:off x="191387" y="822698"/>
          <a:ext cx="11904536" cy="463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885">
                  <a:extLst>
                    <a:ext uri="{9D8B030D-6E8A-4147-A177-3AD203B41FA5}">
                      <a16:colId xmlns:a16="http://schemas.microsoft.com/office/drawing/2014/main" val="1929269028"/>
                    </a:ext>
                  </a:extLst>
                </a:gridCol>
                <a:gridCol w="4606571">
                  <a:extLst>
                    <a:ext uri="{9D8B030D-6E8A-4147-A177-3AD203B41FA5}">
                      <a16:colId xmlns:a16="http://schemas.microsoft.com/office/drawing/2014/main" val="370304019"/>
                    </a:ext>
                  </a:extLst>
                </a:gridCol>
                <a:gridCol w="6192080">
                  <a:extLst>
                    <a:ext uri="{9D8B030D-6E8A-4147-A177-3AD203B41FA5}">
                      <a16:colId xmlns:a16="http://schemas.microsoft.com/office/drawing/2014/main" val="2035449425"/>
                    </a:ext>
                  </a:extLst>
                </a:gridCol>
              </a:tblGrid>
              <a:tr h="113106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獎勵</a:t>
                      </a:r>
                      <a:endParaRPr lang="en-US" altLang="zh-TW" sz="22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項目</a:t>
                      </a:r>
                      <a:endParaRPr lang="zh-TW" altLang="en-US" sz="2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內容／明細表格式</a:t>
                      </a:r>
                      <a:endParaRPr lang="zh-TW" altLang="en-US" sz="2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注意事項</a:t>
                      </a:r>
                      <a:endParaRPr lang="zh-TW" altLang="en-US" sz="2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282546"/>
                  </a:ext>
                </a:extLst>
              </a:tr>
              <a:tr h="30158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小組獎勵</a:t>
                      </a:r>
                      <a:endParaRPr lang="zh-TW" altLang="en-US" sz="3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族語查經小組</a:t>
                      </a:r>
                      <a:r>
                        <a:rPr lang="en-US" altLang="zh-TW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-500</a:t>
                      </a: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元</a:t>
                      </a:r>
                      <a:endParaRPr lang="en-US" altLang="zh-TW" sz="32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族語詩歌小組</a:t>
                      </a:r>
                      <a:r>
                        <a:rPr lang="en-US" altLang="zh-TW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-500</a:t>
                      </a: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元</a:t>
                      </a:r>
                      <a:endParaRPr lang="en-US" altLang="zh-TW" sz="32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族語團聚</a:t>
                      </a:r>
                      <a:r>
                        <a:rPr lang="en-US" altLang="zh-TW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-500</a:t>
                      </a: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元</a:t>
                      </a:r>
                      <a:r>
                        <a:rPr lang="en-US" altLang="zh-TW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(</a:t>
                      </a: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每組</a:t>
                      </a:r>
                      <a:r>
                        <a:rPr lang="en-US" altLang="zh-TW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族語報告事項</a:t>
                      </a:r>
                      <a:r>
                        <a:rPr lang="en-US" altLang="zh-TW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-500</a:t>
                      </a: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元</a:t>
                      </a:r>
                      <a:endParaRPr lang="en-US" altLang="zh-TW" sz="32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填寫計劃書附件</a:t>
                      </a:r>
                      <a:r>
                        <a:rPr lang="en-US" altLang="zh-TW" sz="32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7</a:t>
                      </a:r>
                      <a:endParaRPr lang="zh-TW" altLang="en-US" sz="32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每週</a:t>
                      </a:r>
                      <a:r>
                        <a:rPr lang="en-US" altLang="zh-TW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(</a:t>
                      </a: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月</a:t>
                      </a:r>
                      <a:r>
                        <a:rPr lang="en-US" altLang="zh-TW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)</a:t>
                      </a: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填寫</a:t>
                      </a:r>
                      <a:endParaRPr lang="en-US" altLang="zh-TW" sz="32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申請人員與審核人員不可為同一人</a:t>
                      </a:r>
                      <a:endParaRPr lang="en-US" altLang="zh-TW" sz="32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填寫明細表時，應詳填實施時間及地點在備註欄</a:t>
                      </a:r>
                      <a:endParaRPr lang="en-US" altLang="zh-TW" sz="32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聚會時間至少</a:t>
                      </a:r>
                      <a:r>
                        <a:rPr lang="en-US" altLang="zh-TW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30</a:t>
                      </a: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分鐘，至少</a:t>
                      </a:r>
                      <a:r>
                        <a:rPr lang="en-US" altLang="zh-TW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3</a:t>
                      </a: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人參與</a:t>
                      </a:r>
                      <a:endParaRPr lang="en-US" altLang="zh-TW" sz="3200" dirty="0" smtClean="0">
                        <a:solidFill>
                          <a:schemeClr val="tx1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080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041430"/>
              </p:ext>
            </p:extLst>
          </p:nvPr>
        </p:nvGraphicFramePr>
        <p:xfrm>
          <a:off x="213576" y="152847"/>
          <a:ext cx="11779950" cy="4778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964">
                  <a:extLst>
                    <a:ext uri="{9D8B030D-6E8A-4147-A177-3AD203B41FA5}">
                      <a16:colId xmlns:a16="http://schemas.microsoft.com/office/drawing/2014/main" val="1929269028"/>
                    </a:ext>
                  </a:extLst>
                </a:gridCol>
                <a:gridCol w="5039832">
                  <a:extLst>
                    <a:ext uri="{9D8B030D-6E8A-4147-A177-3AD203B41FA5}">
                      <a16:colId xmlns:a16="http://schemas.microsoft.com/office/drawing/2014/main" val="370304019"/>
                    </a:ext>
                  </a:extLst>
                </a:gridCol>
                <a:gridCol w="5667154">
                  <a:extLst>
                    <a:ext uri="{9D8B030D-6E8A-4147-A177-3AD203B41FA5}">
                      <a16:colId xmlns:a16="http://schemas.microsoft.com/office/drawing/2014/main" val="2035449425"/>
                    </a:ext>
                  </a:extLst>
                </a:gridCol>
              </a:tblGrid>
              <a:tr h="8462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獎勵項目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內容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注意事項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282546"/>
                  </a:ext>
                </a:extLst>
              </a:tr>
              <a:tr h="15527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雜項支出</a:t>
                      </a:r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購置族語聖經、族語詩歌本、教材、影印及雜支：執行本案需購買族語聖經、族語詩歌本、教材、影印費、整理資料、物品及其他必要支出。</a:t>
                      </a:r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600" baseline="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核銷時須檢附收據</a:t>
                      </a:r>
                      <a:endParaRPr lang="en-US" altLang="zh-TW" sz="3600" baseline="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altLang="zh-TW" sz="3600" baseline="0" dirty="0" smtClean="0">
                          <a:solidFill>
                            <a:srgbClr val="FF0000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NB</a:t>
                      </a:r>
                      <a:r>
                        <a:rPr lang="zh-TW" altLang="en-US" sz="3600" baseline="0" dirty="0" smtClean="0">
                          <a:solidFill>
                            <a:srgbClr val="FF0000"/>
                          </a:solidFill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、高階列表機等高單價設備不得核銷</a:t>
                      </a:r>
                      <a:endParaRPr lang="en-US" altLang="zh-TW" sz="3600" baseline="0" dirty="0" smtClean="0">
                        <a:solidFill>
                          <a:srgbClr val="FF0000"/>
                        </a:solidFill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600" baseline="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全年度核銷</a:t>
                      </a:r>
                      <a:endParaRPr lang="en-US" altLang="zh-TW" sz="3600" baseline="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altLang="zh-TW" sz="3600" baseline="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18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17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008443"/>
              </p:ext>
            </p:extLst>
          </p:nvPr>
        </p:nvGraphicFramePr>
        <p:xfrm>
          <a:off x="213576" y="152847"/>
          <a:ext cx="11779950" cy="5875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964">
                  <a:extLst>
                    <a:ext uri="{9D8B030D-6E8A-4147-A177-3AD203B41FA5}">
                      <a16:colId xmlns:a16="http://schemas.microsoft.com/office/drawing/2014/main" val="1929269028"/>
                    </a:ext>
                  </a:extLst>
                </a:gridCol>
                <a:gridCol w="5039832">
                  <a:extLst>
                    <a:ext uri="{9D8B030D-6E8A-4147-A177-3AD203B41FA5}">
                      <a16:colId xmlns:a16="http://schemas.microsoft.com/office/drawing/2014/main" val="370304019"/>
                    </a:ext>
                  </a:extLst>
                </a:gridCol>
                <a:gridCol w="5667154">
                  <a:extLst>
                    <a:ext uri="{9D8B030D-6E8A-4147-A177-3AD203B41FA5}">
                      <a16:colId xmlns:a16="http://schemas.microsoft.com/office/drawing/2014/main" val="2035449425"/>
                    </a:ext>
                  </a:extLst>
                </a:gridCol>
              </a:tblGrid>
              <a:tr h="8462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獎勵項目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內容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注意事項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282546"/>
                  </a:ext>
                </a:extLst>
              </a:tr>
              <a:tr h="125380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情境佈置</a:t>
                      </a:r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以全族語或中文及族語並列方式佈置或標示教會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堂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)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環境，包含銜牌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銜牌中所有中文應對應以族語並列方式呈現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)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、場所標示、安全警告標示、空間配置、服務時間、告示牌、聖經故事、標語等。</a:t>
                      </a:r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600" baseline="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核銷時須檢附收據</a:t>
                      </a:r>
                      <a:endParaRPr lang="en-US" altLang="zh-TW" sz="3600" baseline="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600" baseline="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全年度核銷</a:t>
                      </a:r>
                      <a:endParaRPr lang="en-US" altLang="zh-TW" sz="3600" baseline="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79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17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522144"/>
              </p:ext>
            </p:extLst>
          </p:nvPr>
        </p:nvGraphicFramePr>
        <p:xfrm>
          <a:off x="213576" y="152847"/>
          <a:ext cx="11779950" cy="6424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964">
                  <a:extLst>
                    <a:ext uri="{9D8B030D-6E8A-4147-A177-3AD203B41FA5}">
                      <a16:colId xmlns:a16="http://schemas.microsoft.com/office/drawing/2014/main" val="1929269028"/>
                    </a:ext>
                  </a:extLst>
                </a:gridCol>
                <a:gridCol w="4587486">
                  <a:extLst>
                    <a:ext uri="{9D8B030D-6E8A-4147-A177-3AD203B41FA5}">
                      <a16:colId xmlns:a16="http://schemas.microsoft.com/office/drawing/2014/main" val="370304019"/>
                    </a:ext>
                  </a:extLst>
                </a:gridCol>
                <a:gridCol w="6119500">
                  <a:extLst>
                    <a:ext uri="{9D8B030D-6E8A-4147-A177-3AD203B41FA5}">
                      <a16:colId xmlns:a16="http://schemas.microsoft.com/office/drawing/2014/main" val="2035449425"/>
                    </a:ext>
                  </a:extLst>
                </a:gridCol>
              </a:tblGrid>
              <a:tr h="8462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獎勵項目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內容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注意事項</a:t>
                      </a:r>
                      <a:endParaRPr lang="zh-TW" altLang="en-US" sz="24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282546"/>
                  </a:ext>
                </a:extLst>
              </a:tr>
              <a:tr h="24111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成果展示</a:t>
                      </a:r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族語朗讀、演說、親子遊戲及其他創意方式等呈現實施成果</a:t>
                      </a:r>
                      <a:endParaRPr lang="en-US" altLang="zh-TW" sz="3600" kern="1200" dirty="0" smtClean="0">
                        <a:solidFill>
                          <a:schemeClr val="dk1"/>
                        </a:solidFill>
                        <a:effectLst/>
                        <a:latin typeface="華康儷粗圓" panose="020F0709000000000000" pitchFamily="49" charset="-120"/>
                        <a:ea typeface="華康儷粗圓" panose="020F0709000000000000" pitchFamily="49" charset="-120"/>
                        <a:cs typeface="+mn-cs"/>
                      </a:endParaRPr>
                    </a:p>
                    <a:p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可採跨教會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堂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)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聯合辦理方式實施。</a:t>
                      </a:r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於期末</a:t>
                      </a:r>
                      <a:r>
                        <a:rPr lang="en-US" altLang="zh-TW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(</a:t>
                      </a:r>
                      <a:r>
                        <a:rPr lang="zh-TW" altLang="en-US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第二期</a:t>
                      </a:r>
                      <a:r>
                        <a:rPr lang="en-US" altLang="zh-TW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)</a:t>
                      </a:r>
                      <a:r>
                        <a:rPr lang="zh-TW" altLang="en-US" sz="3600" dirty="0" smtClean="0">
                          <a:latin typeface="華康儷粗圓" panose="020F0709000000000000" pitchFamily="49" charset="-120"/>
                          <a:ea typeface="華康儷粗圓" panose="020F0709000000000000" pitchFamily="49" charset="-120"/>
                        </a:rPr>
                        <a:t>核銷</a:t>
                      </a:r>
                      <a:endParaRPr lang="en-US" altLang="zh-TW" sz="3600" dirty="0" smtClean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zh-TW" sz="3600" b="0" kern="1200" dirty="0" smtClean="0">
                          <a:solidFill>
                            <a:srgbClr val="FF0000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檢附成果展示佐證資料</a:t>
                      </a:r>
                      <a:r>
                        <a:rPr lang="en-US" altLang="zh-TW" sz="3600" b="0" kern="1200" dirty="0" smtClean="0">
                          <a:solidFill>
                            <a:srgbClr val="FF0000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zh-TW" sz="3600" b="0" kern="1200" dirty="0" smtClean="0">
                          <a:solidFill>
                            <a:srgbClr val="FF0000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如活動相關照片或簽到表等</a:t>
                      </a:r>
                      <a:r>
                        <a:rPr lang="en-US" altLang="zh-TW" sz="3600" b="0" kern="1200" dirty="0" smtClean="0">
                          <a:solidFill>
                            <a:srgbClr val="FF0000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)</a:t>
                      </a:r>
                      <a:r>
                        <a:rPr lang="zh-TW" altLang="zh-TW" sz="3600" b="0" kern="1200" dirty="0" smtClean="0">
                          <a:solidFill>
                            <a:srgbClr val="FF0000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辦理核銷。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跨教會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堂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)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聯合辦理成果發表者，其獎勵金結報仍由各教會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堂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)</a:t>
                      </a:r>
                      <a:r>
                        <a:rPr lang="zh-TW" altLang="zh-TW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依規定辦理核銷。</a:t>
                      </a:r>
                      <a:endParaRPr lang="en-US" altLang="zh-TW" sz="3600" kern="1200" dirty="0" smtClean="0">
                        <a:solidFill>
                          <a:schemeClr val="dk1"/>
                        </a:solidFill>
                        <a:effectLst/>
                        <a:latin typeface="華康儷粗圓" panose="020F0709000000000000" pitchFamily="49" charset="-120"/>
                        <a:ea typeface="華康儷粗圓" panose="020F0709000000000000" pitchFamily="49" charset="-120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effectLst/>
                          <a:latin typeface="華康儷粗圓" panose="020F0709000000000000" pitchFamily="49" charset="-120"/>
                          <a:ea typeface="華康儷粗圓" panose="020F0709000000000000" pitchFamily="49" charset="-120"/>
                          <a:cs typeface="+mn-cs"/>
                        </a:rPr>
                        <a:t>盡量不要以獎金、評審等費用核銷，以避免增加中會申報扣繳的作業</a:t>
                      </a:r>
                      <a:endParaRPr lang="zh-TW" altLang="en-US" sz="3600" dirty="0">
                        <a:latin typeface="華康儷粗圓" panose="020F0709000000000000" pitchFamily="49" charset="-120"/>
                        <a:ea typeface="華康儷粗圓" panose="020F0709000000000000" pitchFamily="49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580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754" y="131210"/>
            <a:ext cx="11589488" cy="1261656"/>
          </a:xfrm>
        </p:spPr>
        <p:txBody>
          <a:bodyPr>
            <a:noAutofit/>
          </a:bodyPr>
          <a:lstStyle/>
          <a:p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三、</a:t>
            </a:r>
            <a:r>
              <a:rPr lang="zh-TW" altLang="en-US" sz="54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期中核銷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說明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(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教會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/</a:t>
            </a:r>
            <a:r>
              <a:rPr lang="zh-TW" altLang="en-US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中會</a:t>
            </a:r>
            <a:r>
              <a:rPr lang="en-US" altLang="zh-TW" sz="54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  <a:cs typeface="+mn-cs"/>
              </a:rPr>
              <a:t>)</a:t>
            </a:r>
            <a:endParaRPr lang="zh-TW" altLang="en-US" sz="54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92" y="1392866"/>
            <a:ext cx="11474303" cy="4351338"/>
          </a:xfrm>
        </p:spPr>
        <p:txBody>
          <a:bodyPr>
            <a:noAutofit/>
          </a:bodyPr>
          <a:lstStyle/>
          <a:p>
            <a:pPr lvl="0"/>
            <a:r>
              <a:rPr lang="zh-TW" altLang="en-US" sz="3600" kern="0" dirty="0">
                <a:solidFill>
                  <a:srgbClr val="FFC0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期中核銷</a:t>
            </a:r>
            <a:endParaRPr lang="en-US" altLang="zh-TW" sz="3600" kern="0" dirty="0">
              <a:solidFill>
                <a:srgbClr val="FFC000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各執行教會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堂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應於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113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年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7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月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31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日前，依附件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6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送中會電子檔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,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正本教會留存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、附件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7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格式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送中會電子檔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,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正本教會留存</a:t>
            </a:r>
            <a:r>
              <a:rPr lang="en-US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，填報第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期獎勵金執行情形明細表，併同期中</a:t>
            </a:r>
            <a:r>
              <a:rPr lang="zh-TW" altLang="zh-TW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總表</a:t>
            </a:r>
            <a:r>
              <a:rPr lang="zh-TW" altLang="en-US" sz="3600" kern="0" dirty="0">
                <a:solidFill>
                  <a:srgbClr val="FFFF00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正本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8)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送隸屬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中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會。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中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會應於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113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年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8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月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31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日前依附件 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9 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格式製作期中執行費用結報表，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及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彙整所轄教會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(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堂</a:t>
            </a:r>
            <a:r>
              <a:rPr lang="en-US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)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所送獎勵金執行總表，</a:t>
            </a:r>
            <a:r>
              <a:rPr lang="zh-TW" altLang="en-US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送</a:t>
            </a:r>
            <a:r>
              <a:rPr lang="zh-TW" altLang="zh-TW" sz="3600" kern="0" dirty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指定之會計師事務所進行期中獎勵金查核</a:t>
            </a:r>
            <a:r>
              <a:rPr lang="zh-TW" altLang="zh-TW" sz="3600" kern="0" dirty="0" smtClean="0">
                <a:solidFill>
                  <a:srgbClr val="FFFFFF"/>
                </a:solidFill>
                <a:effectLst>
                  <a:glow rad="101600">
                    <a:srgbClr val="00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龍門石碑" panose="03000909000000000000" pitchFamily="65" charset="-120"/>
                <a:ea typeface="華康龍門石碑" panose="03000909000000000000" pitchFamily="65" charset="-120"/>
              </a:rPr>
              <a:t>。</a:t>
            </a:r>
            <a:endParaRPr lang="zh-TW" altLang="zh-TW" sz="3600" kern="0" dirty="0">
              <a:solidFill>
                <a:srgbClr val="FFFFFF"/>
              </a:solidFill>
              <a:effectLst>
                <a:glow rad="101600">
                  <a:srgbClr val="0000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36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1323</Words>
  <Application>Microsoft Office PowerPoint</Application>
  <PresentationFormat>寬螢幕</PresentationFormat>
  <Paragraphs>114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1" baseType="lpstr">
      <vt:lpstr>Microsoft JhengHei UI</vt:lpstr>
      <vt:lpstr>華康粗圓體</vt:lpstr>
      <vt:lpstr>華康龍門石碑</vt:lpstr>
      <vt:lpstr>華康儷粗黑</vt:lpstr>
      <vt:lpstr>華康儷粗圓</vt:lpstr>
      <vt:lpstr>新細明體</vt:lpstr>
      <vt:lpstr>Arial</vt:lpstr>
      <vt:lpstr>Calibri</vt:lpstr>
      <vt:lpstr>Calibri Light</vt:lpstr>
      <vt:lpstr>Wingdings</vt:lpstr>
      <vt:lpstr>Office 佈景主題</vt:lpstr>
      <vt:lpstr>原住民族委員會 113年度原住民族教會 推動族語發展獎勵計畫說明</vt:lpstr>
      <vt:lpstr>說明順序</vt:lpstr>
      <vt:lpstr>一、計畫期程及獎勵金撥付說明 </vt:lpstr>
      <vt:lpstr>二、執行期間明細表格式填寫</vt:lpstr>
      <vt:lpstr>二、執行期間明細表格式填寫</vt:lpstr>
      <vt:lpstr>PowerPoint 簡報</vt:lpstr>
      <vt:lpstr>PowerPoint 簡報</vt:lpstr>
      <vt:lpstr>PowerPoint 簡報</vt:lpstr>
      <vt:lpstr>三、期中核銷說明(教會/中會)</vt:lpstr>
      <vt:lpstr>三、期末核銷說明(教會/中會)</vt:lpstr>
      <vt:lpstr>四、收據收集(雜項支出/情境佈置/成     果展示)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三聯式電子發票  1.請打中會法人統編、抬頭：財團法人台灣基督長老教會東美中會（**教會)  2.請妥善保管抵扣聯及收執聯</vt:lpstr>
      <vt:lpstr>PowerPoint 簡報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原住民族委員會 113年度原住民族教會 推動族語發展獎勵計畫說明</dc:title>
  <dc:creator>美女穗</dc:creator>
  <cp:lastModifiedBy>美女穗</cp:lastModifiedBy>
  <cp:revision>22</cp:revision>
  <dcterms:created xsi:type="dcterms:W3CDTF">2024-03-03T16:28:44Z</dcterms:created>
  <dcterms:modified xsi:type="dcterms:W3CDTF">2024-04-01T17:18:16Z</dcterms:modified>
</cp:coreProperties>
</file>